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6" r:id="rId2"/>
    <p:sldId id="257" r:id="rId3"/>
    <p:sldId id="258" r:id="rId4"/>
    <p:sldId id="259" r:id="rId5"/>
    <p:sldId id="260" r:id="rId6"/>
    <p:sldId id="261" r:id="rId7"/>
    <p:sldId id="263" r:id="rId8"/>
    <p:sldId id="264" r:id="rId9"/>
    <p:sldId id="265" r:id="rId10"/>
    <p:sldId id="271" r:id="rId11"/>
    <p:sldId id="266" r:id="rId12"/>
    <p:sldId id="272" r:id="rId13"/>
    <p:sldId id="273" r:id="rId14"/>
    <p:sldId id="262" r:id="rId15"/>
    <p:sldId id="274" r:id="rId16"/>
    <p:sldId id="270" r:id="rId17"/>
    <p:sldId id="275" r:id="rId18"/>
    <p:sldId id="276" r:id="rId19"/>
    <p:sldId id="277" r:id="rId20"/>
    <p:sldId id="278" r:id="rId21"/>
    <p:sldId id="279" r:id="rId22"/>
    <p:sldId id="284" r:id="rId23"/>
    <p:sldId id="286" r:id="rId24"/>
    <p:sldId id="280" r:id="rId25"/>
    <p:sldId id="281" r:id="rId26"/>
    <p:sldId id="283" r:id="rId27"/>
    <p:sldId id="287" r:id="rId28"/>
    <p:sldId id="282" r:id="rId29"/>
    <p:sldId id="285" r:id="rId30"/>
  </p:sldIdLst>
  <p:sldSz cx="12192000" cy="6858000"/>
  <p:notesSz cx="6858000" cy="93138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995A49F-DE0F-2643-8D46-7792356C4187}" v="507" dt="2018-08-25T14:24:53.479"/>
    <p1510:client id="{D6B63AFD-C726-4140-88F7-29BD618D1B82}" v="19676" dt="2018-08-25T22:19:24.39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331" autoAdjust="0"/>
    <p:restoredTop sz="45073"/>
  </p:normalViewPr>
  <p:slideViewPr>
    <p:cSldViewPr snapToGrid="0">
      <p:cViewPr varScale="1">
        <p:scale>
          <a:sx n="47" d="100"/>
          <a:sy n="47" d="100"/>
        </p:scale>
        <p:origin x="1863"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lineMarker"/>
        <c:varyColors val="0"/>
        <c:ser>
          <c:idx val="0"/>
          <c:order val="0"/>
          <c:tx>
            <c:strRef>
              <c:f>'[DCF example.xlsx]Sheet2'!$C$7</c:f>
              <c:strCache>
                <c:ptCount val="1"/>
                <c:pt idx="0">
                  <c:v>P/E</c:v>
                </c:pt>
              </c:strCache>
            </c:strRef>
          </c:tx>
          <c:spPr>
            <a:ln w="19050" cap="rnd">
              <a:solidFill>
                <a:schemeClr val="accent1"/>
              </a:solidFill>
              <a:round/>
            </a:ln>
            <a:effectLst/>
          </c:spPr>
          <c:marker>
            <c:symbol val="circle"/>
            <c:size val="5"/>
            <c:spPr>
              <a:solidFill>
                <a:schemeClr val="accent1"/>
              </a:solidFill>
              <a:ln w="9525">
                <a:solidFill>
                  <a:schemeClr val="accent1"/>
                </a:solidFill>
              </a:ln>
              <a:effectLst/>
            </c:spPr>
          </c:marker>
          <c:xVal>
            <c:numRef>
              <c:f>'[DCF example.xlsx]Sheet2'!$B$8:$B$16</c:f>
              <c:numCache>
                <c:formatCode>General</c:formatCode>
                <c:ptCount val="9"/>
                <c:pt idx="0">
                  <c:v>0.09</c:v>
                </c:pt>
                <c:pt idx="1">
                  <c:v>0.08</c:v>
                </c:pt>
                <c:pt idx="2">
                  <c:v>7.0000000000000007E-2</c:v>
                </c:pt>
                <c:pt idx="3">
                  <c:v>0.06</c:v>
                </c:pt>
                <c:pt idx="4">
                  <c:v>0.05</c:v>
                </c:pt>
                <c:pt idx="5">
                  <c:v>0.04</c:v>
                </c:pt>
                <c:pt idx="6">
                  <c:v>0.03</c:v>
                </c:pt>
                <c:pt idx="7">
                  <c:v>0.02</c:v>
                </c:pt>
                <c:pt idx="8">
                  <c:v>0.01</c:v>
                </c:pt>
              </c:numCache>
            </c:numRef>
          </c:xVal>
          <c:yVal>
            <c:numRef>
              <c:f>'[DCF example.xlsx]Sheet2'!$C$8:$C$16</c:f>
              <c:numCache>
                <c:formatCode>_(* #,##0.00_);_(* \(#,##0.00\);_(* "-"??_);_(@_)</c:formatCode>
                <c:ptCount val="9"/>
                <c:pt idx="0">
                  <c:v>99.999999999999915</c:v>
                </c:pt>
                <c:pt idx="1">
                  <c:v>49.999999999999993</c:v>
                </c:pt>
                <c:pt idx="2">
                  <c:v>33.333333333333336</c:v>
                </c:pt>
                <c:pt idx="3">
                  <c:v>24.999999999999996</c:v>
                </c:pt>
                <c:pt idx="4">
                  <c:v>20</c:v>
                </c:pt>
                <c:pt idx="5">
                  <c:v>16.666666666666664</c:v>
                </c:pt>
                <c:pt idx="6">
                  <c:v>14.285714285714285</c:v>
                </c:pt>
                <c:pt idx="7">
                  <c:v>12.5</c:v>
                </c:pt>
                <c:pt idx="8">
                  <c:v>11.111111111111109</c:v>
                </c:pt>
              </c:numCache>
            </c:numRef>
          </c:yVal>
          <c:smooth val="0"/>
          <c:extLst>
            <c:ext xmlns:c16="http://schemas.microsoft.com/office/drawing/2014/chart" uri="{C3380CC4-5D6E-409C-BE32-E72D297353CC}">
              <c16:uniqueId val="{00000000-0FB1-49D2-9CDE-76814D4FFE48}"/>
            </c:ext>
          </c:extLst>
        </c:ser>
        <c:dLbls>
          <c:showLegendKey val="0"/>
          <c:showVal val="0"/>
          <c:showCatName val="0"/>
          <c:showSerName val="0"/>
          <c:showPercent val="0"/>
          <c:showBubbleSize val="0"/>
        </c:dLbls>
        <c:axId val="409676752"/>
        <c:axId val="409677080"/>
      </c:scatterChart>
      <c:valAx>
        <c:axId val="409676752"/>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09677080"/>
        <c:crosses val="autoZero"/>
        <c:crossBetween val="midCat"/>
      </c:valAx>
      <c:valAx>
        <c:axId val="409677080"/>
        <c:scaling>
          <c:orientation val="minMax"/>
        </c:scaling>
        <c:delete val="0"/>
        <c:axPos val="l"/>
        <c:majorGridlines>
          <c:spPr>
            <a:ln w="9525" cap="flat" cmpd="sng" algn="ctr">
              <a:solidFill>
                <a:schemeClr val="tx1">
                  <a:lumMod val="15000"/>
                  <a:lumOff val="85000"/>
                </a:schemeClr>
              </a:solidFill>
              <a:round/>
            </a:ln>
            <a:effectLst/>
          </c:spPr>
        </c:majorGridlines>
        <c:numFmt formatCode="_(* #,##0.00_);_(* \(#,##0.00\);_(* &quot;-&quot;??_);_(@_)"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09676752"/>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731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67311"/>
          </a:xfrm>
          <a:prstGeom prst="rect">
            <a:avLst/>
          </a:prstGeom>
        </p:spPr>
        <p:txBody>
          <a:bodyPr vert="horz" lIns="91440" tIns="45720" rIns="91440" bIns="45720" rtlCol="0"/>
          <a:lstStyle>
            <a:lvl1pPr algn="r">
              <a:defRPr sz="1200"/>
            </a:lvl1pPr>
          </a:lstStyle>
          <a:p>
            <a:fld id="{14D59976-F776-46A6-AC57-07470C7DF1CE}" type="datetimeFigureOut">
              <a:rPr lang="en-US" smtClean="0"/>
              <a:t>8/30/2018</a:t>
            </a:fld>
            <a:endParaRPr lang="en-US"/>
          </a:p>
        </p:txBody>
      </p:sp>
      <p:sp>
        <p:nvSpPr>
          <p:cNvPr id="4" name="Slide Image Placeholder 3"/>
          <p:cNvSpPr>
            <a:spLocks noGrp="1" noRot="1" noChangeAspect="1"/>
          </p:cNvSpPr>
          <p:nvPr>
            <p:ph type="sldImg" idx="2"/>
          </p:nvPr>
        </p:nvSpPr>
        <p:spPr>
          <a:xfrm>
            <a:off x="635000" y="1163638"/>
            <a:ext cx="5588000" cy="31432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82296"/>
            <a:ext cx="5486400" cy="366733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6554"/>
            <a:ext cx="2971800" cy="46731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46554"/>
            <a:ext cx="2971800" cy="467310"/>
          </a:xfrm>
          <a:prstGeom prst="rect">
            <a:avLst/>
          </a:prstGeom>
        </p:spPr>
        <p:txBody>
          <a:bodyPr vert="horz" lIns="91440" tIns="45720" rIns="91440" bIns="45720" rtlCol="0" anchor="b"/>
          <a:lstStyle>
            <a:lvl1pPr algn="r">
              <a:defRPr sz="1200"/>
            </a:lvl1pPr>
          </a:lstStyle>
          <a:p>
            <a:fld id="{D81411D3-9675-4CD0-85D8-984A9C6CFDBC}" type="slidenum">
              <a:rPr lang="en-US" smtClean="0"/>
              <a:t>‹#›</a:t>
            </a:fld>
            <a:endParaRPr lang="en-US"/>
          </a:p>
        </p:txBody>
      </p:sp>
    </p:spTree>
    <p:extLst>
      <p:ext uri="{BB962C8B-B14F-4D97-AF65-F5344CB8AC3E}">
        <p14:creationId xmlns:p14="http://schemas.microsoft.com/office/powerpoint/2010/main" val="27808396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Last week we looked at risk and return. We will talk about how to calculate risk in later weeks. This week we will talk about equity valuation using two models, the dividend discount model and the discounted cash flow model. When we think about return, you need to think about what you would pay today for your expected future cash flows to get your required level of return. Both models are standard for any fundamental analyst trying to determine fair value for a given level of risk. It is worth taking a moment, therefore, to understand what a fundamental approach is and how it differs from other investment approaches. Fundamental investing involves specific security analysis and selection. It can be top-down, where you might start with a macro or economic assumption and use that to get to the stocks you want to own. A top down approach might be to pick a country or sector that you think will do well and then move down from there to pick stocks in that sector or country. A bottom-up approach will start at the stock level and then take into account the sector, country or other factor exposures that come about. </a:t>
            </a:r>
          </a:p>
          <a:p>
            <a:endParaRPr lang="en-US" dirty="0"/>
          </a:p>
          <a:p>
            <a:r>
              <a:rPr lang="en-US" dirty="0"/>
              <a:t>In either case, if you are picking individual stocks, then you are an active investor. If you are just populating a portfolio to match an index, then you are a passive investor. </a:t>
            </a:r>
          </a:p>
          <a:p>
            <a:endParaRPr lang="en-US" dirty="0"/>
          </a:p>
          <a:p>
            <a:r>
              <a:rPr lang="en-US" dirty="0"/>
              <a:t>Fundamental investing differs from technical investing, which uses behavioral factors and past price performance to suggest. While it can be complex, the underlying assumption is that past price patterns repeat and inform about future price action. I am skeptical about this approach. We will discuss it later when we look at market efficiency.</a:t>
            </a:r>
          </a:p>
          <a:p>
            <a:endParaRPr lang="en-US" dirty="0"/>
          </a:p>
          <a:p>
            <a:r>
              <a:rPr lang="en-US" dirty="0"/>
              <a:t>Quantitative investing typically involves no fundamental company knowledge but picks stocks based on factors that have shown to be successful. A quant model may favor high ROE stocks or low volatility stocks and so. These strategies are typically based on computer models that scour data for historical patterns that could repeat.</a:t>
            </a:r>
          </a:p>
          <a:p>
            <a:endParaRPr lang="en-US" dirty="0"/>
          </a:p>
        </p:txBody>
      </p:sp>
      <p:sp>
        <p:nvSpPr>
          <p:cNvPr id="4" name="Slide Number Placeholder 3"/>
          <p:cNvSpPr>
            <a:spLocks noGrp="1"/>
          </p:cNvSpPr>
          <p:nvPr>
            <p:ph type="sldNum" sz="quarter" idx="5"/>
          </p:nvPr>
        </p:nvSpPr>
        <p:spPr/>
        <p:txBody>
          <a:bodyPr/>
          <a:lstStyle/>
          <a:p>
            <a:fld id="{D81411D3-9675-4CD0-85D8-984A9C6CFDBC}" type="slidenum">
              <a:rPr lang="en-US" smtClean="0"/>
              <a:t>2</a:t>
            </a:fld>
            <a:endParaRPr lang="en-US"/>
          </a:p>
        </p:txBody>
      </p:sp>
    </p:spTree>
    <p:extLst>
      <p:ext uri="{BB962C8B-B14F-4D97-AF65-F5344CB8AC3E}">
        <p14:creationId xmlns:p14="http://schemas.microsoft.com/office/powerpoint/2010/main" val="16677928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Remember our key tenet: </a:t>
            </a:r>
            <a:r>
              <a:rPr lang="en-US" sz="1200" u="sng" dirty="0">
                <a:solidFill>
                  <a:srgbClr val="FF0000"/>
                </a:solidFill>
              </a:rPr>
              <a:t>The value of an asset is the present value of future cash flows to the investor. </a:t>
            </a:r>
            <a:r>
              <a:rPr lang="en-US" sz="1200" u="none" dirty="0">
                <a:solidFill>
                  <a:srgbClr val="FF0000"/>
                </a:solidFill>
              </a:rPr>
              <a:t> For equites the cash flows are the dividends you receive after you own the stock and the value you expect to sell the stock for in the future. But your sell price is somebody else’s buy price and that person is buying based on future dividends. Therefore, the value of a stock is simply the present value of future dividends, discounted back for the appropriate risk level. </a:t>
            </a:r>
            <a:endParaRPr lang="en-US" sz="1200" u="sng" dirty="0">
              <a:solidFill>
                <a:srgbClr val="FF0000"/>
              </a:solidFill>
            </a:endParaRPr>
          </a:p>
          <a:p>
            <a:endParaRPr lang="en-US" dirty="0"/>
          </a:p>
        </p:txBody>
      </p:sp>
      <p:sp>
        <p:nvSpPr>
          <p:cNvPr id="4" name="Slide Number Placeholder 3"/>
          <p:cNvSpPr>
            <a:spLocks noGrp="1"/>
          </p:cNvSpPr>
          <p:nvPr>
            <p:ph type="sldNum" sz="quarter" idx="5"/>
          </p:nvPr>
        </p:nvSpPr>
        <p:spPr/>
        <p:txBody>
          <a:bodyPr/>
          <a:lstStyle/>
          <a:p>
            <a:fld id="{D81411D3-9675-4CD0-85D8-984A9C6CFDBC}" type="slidenum">
              <a:rPr lang="en-US" smtClean="0"/>
              <a:t>3</a:t>
            </a:fld>
            <a:endParaRPr lang="en-US"/>
          </a:p>
        </p:txBody>
      </p:sp>
    </p:spTree>
    <p:extLst>
      <p:ext uri="{BB962C8B-B14F-4D97-AF65-F5344CB8AC3E}">
        <p14:creationId xmlns:p14="http://schemas.microsoft.com/office/powerpoint/2010/main" val="6645316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think this slides is clear. It shows a mathematical formula that represents the PV of an infinite stream of dividends.</a:t>
            </a:r>
          </a:p>
        </p:txBody>
      </p:sp>
      <p:sp>
        <p:nvSpPr>
          <p:cNvPr id="4" name="Slide Number Placeholder 3"/>
          <p:cNvSpPr>
            <a:spLocks noGrp="1"/>
          </p:cNvSpPr>
          <p:nvPr>
            <p:ph type="sldNum" sz="quarter" idx="5"/>
          </p:nvPr>
        </p:nvSpPr>
        <p:spPr/>
        <p:txBody>
          <a:bodyPr/>
          <a:lstStyle/>
          <a:p>
            <a:fld id="{D81411D3-9675-4CD0-85D8-984A9C6CFDBC}" type="slidenum">
              <a:rPr lang="en-US" smtClean="0"/>
              <a:t>4</a:t>
            </a:fld>
            <a:endParaRPr lang="en-US"/>
          </a:p>
        </p:txBody>
      </p:sp>
    </p:spTree>
    <p:extLst>
      <p:ext uri="{BB962C8B-B14F-4D97-AF65-F5344CB8AC3E}">
        <p14:creationId xmlns:p14="http://schemas.microsoft.com/office/powerpoint/2010/main" val="7182326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 equation from the previous slides can be simplified to this equation, which is the Dividend Discount Model. There is no magic in the transformation; rather it follows the formula for finding the sum of an infinite geometrical series. You will need to know this formula but not the math behind it. However, I want you to understand that the DDM is simply another way to consider the PV of future dividends.</a:t>
            </a:r>
          </a:p>
          <a:p>
            <a:endParaRPr lang="en-US" dirty="0"/>
          </a:p>
          <a:p>
            <a:r>
              <a:rPr lang="en-US" dirty="0"/>
              <a:t>The DDM is commonly used by investment analysts. You should be familiar with it and its variations – for exams and if you want to be in the investment business.</a:t>
            </a:r>
          </a:p>
        </p:txBody>
      </p:sp>
      <p:sp>
        <p:nvSpPr>
          <p:cNvPr id="4" name="Slide Number Placeholder 3"/>
          <p:cNvSpPr>
            <a:spLocks noGrp="1"/>
          </p:cNvSpPr>
          <p:nvPr>
            <p:ph type="sldNum" sz="quarter" idx="5"/>
          </p:nvPr>
        </p:nvSpPr>
        <p:spPr/>
        <p:txBody>
          <a:bodyPr/>
          <a:lstStyle/>
          <a:p>
            <a:fld id="{D81411D3-9675-4CD0-85D8-984A9C6CFDBC}" type="slidenum">
              <a:rPr lang="en-US" smtClean="0"/>
              <a:t>6</a:t>
            </a:fld>
            <a:endParaRPr lang="en-US"/>
          </a:p>
        </p:txBody>
      </p:sp>
    </p:spTree>
    <p:extLst>
      <p:ext uri="{BB962C8B-B14F-4D97-AF65-F5344CB8AC3E}">
        <p14:creationId xmlns:p14="http://schemas.microsoft.com/office/powerpoint/2010/main" val="2831528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DDM assumes a constant growth rate that is less than our discount rate. Without these assumptions, you cannot use. Therefore, you defer to a multi-stage DDM which is really just discounting each dividend back and then applying the DDM in the future, when the assumptions hold. </a:t>
            </a:r>
          </a:p>
        </p:txBody>
      </p:sp>
      <p:sp>
        <p:nvSpPr>
          <p:cNvPr id="4" name="Slide Number Placeholder 3"/>
          <p:cNvSpPr>
            <a:spLocks noGrp="1"/>
          </p:cNvSpPr>
          <p:nvPr>
            <p:ph type="sldNum" sz="quarter" idx="5"/>
          </p:nvPr>
        </p:nvSpPr>
        <p:spPr/>
        <p:txBody>
          <a:bodyPr/>
          <a:lstStyle/>
          <a:p>
            <a:fld id="{D81411D3-9675-4CD0-85D8-984A9C6CFDBC}" type="slidenum">
              <a:rPr lang="en-US" smtClean="0"/>
              <a:t>11</a:t>
            </a:fld>
            <a:endParaRPr lang="en-US"/>
          </a:p>
        </p:txBody>
      </p:sp>
    </p:spTree>
    <p:extLst>
      <p:ext uri="{BB962C8B-B14F-4D97-AF65-F5344CB8AC3E}">
        <p14:creationId xmlns:p14="http://schemas.microsoft.com/office/powerpoint/2010/main" val="29544676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not in the book but an important concept to consider. It helps understand how to value companies that do not pay dividends now. It also will help when we look more closely at price-to-earnings ratios. The theory basically says an investor is indifferent to dividends because she can always replicate the cash flow of dividends by selling shares, or buying them if she wants to reinvest the paid out capital. From a company, it can pay cash to shareholders or reinvest it on their behalf in projects with at least a return demanded by shareholders. The company will pass on projects below a reasonable return level and return the cash to shareholders in dividends. If it needs more cash later, it can raise money from shareholders. Therefore, in theory, the company and shareholder is indifferent to dividend policy.</a:t>
            </a:r>
          </a:p>
          <a:p>
            <a:endParaRPr lang="en-US" dirty="0"/>
          </a:p>
          <a:p>
            <a:r>
              <a:rPr lang="en-US" dirty="0"/>
              <a:t>There are several key and unrealistic assumptions in the theory but it has some relevance. In short, a company retaining cash to reinvest in the business is generating value for shareholders that eventually lead to earnings and when the projects are fewer lead to dividends.</a:t>
            </a:r>
          </a:p>
        </p:txBody>
      </p:sp>
      <p:sp>
        <p:nvSpPr>
          <p:cNvPr id="4" name="Slide Number Placeholder 3"/>
          <p:cNvSpPr>
            <a:spLocks noGrp="1"/>
          </p:cNvSpPr>
          <p:nvPr>
            <p:ph type="sldNum" sz="quarter" idx="5"/>
          </p:nvPr>
        </p:nvSpPr>
        <p:spPr/>
        <p:txBody>
          <a:bodyPr/>
          <a:lstStyle/>
          <a:p>
            <a:fld id="{D81411D3-9675-4CD0-85D8-984A9C6CFDBC}" type="slidenum">
              <a:rPr lang="en-US" smtClean="0"/>
              <a:t>14</a:t>
            </a:fld>
            <a:endParaRPr lang="en-US"/>
          </a:p>
        </p:txBody>
      </p:sp>
    </p:spTree>
    <p:extLst>
      <p:ext uri="{BB962C8B-B14F-4D97-AF65-F5344CB8AC3E}">
        <p14:creationId xmlns:p14="http://schemas.microsoft.com/office/powerpoint/2010/main" val="6024049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Therefore, the DDM can be used on a non-dividend paying company and, of course, they still have value. You can value the future point when dividends begin,  replicate dividends and adjust growth, or focus on the price earnings ratio – which is tied to the DDM. </a:t>
            </a:r>
          </a:p>
        </p:txBody>
      </p:sp>
      <p:sp>
        <p:nvSpPr>
          <p:cNvPr id="4" name="Slide Number Placeholder 3"/>
          <p:cNvSpPr>
            <a:spLocks noGrp="1"/>
          </p:cNvSpPr>
          <p:nvPr>
            <p:ph type="sldNum" sz="quarter" idx="5"/>
          </p:nvPr>
        </p:nvSpPr>
        <p:spPr/>
        <p:txBody>
          <a:bodyPr/>
          <a:lstStyle/>
          <a:p>
            <a:fld id="{D81411D3-9675-4CD0-85D8-984A9C6CFDBC}" type="slidenum">
              <a:rPr lang="en-US" smtClean="0"/>
              <a:t>15</a:t>
            </a:fld>
            <a:endParaRPr lang="en-US"/>
          </a:p>
        </p:txBody>
      </p:sp>
    </p:spTree>
    <p:extLst>
      <p:ext uri="{BB962C8B-B14F-4D97-AF65-F5344CB8AC3E}">
        <p14:creationId xmlns:p14="http://schemas.microsoft.com/office/powerpoint/2010/main" val="12420914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second common model that any stock analyst should know is the discounted cash flow model. It differs from the DDM because it focuses on cash flow rather than earnings. It also values the entire business and then sees what is left to equity holders. A DDM values just the equity stake. </a:t>
            </a:r>
          </a:p>
          <a:p>
            <a:endParaRPr lang="en-US" dirty="0"/>
          </a:p>
          <a:p>
            <a:r>
              <a:rPr lang="en-US" dirty="0"/>
              <a:t>Remember, however, that both are using the concept of PV of future cash flows. In a perfect world, these models should get you the same result. Of course, in reality, they don’t. But if you have big discrepancies when you value a company with both models, you are probably missing something in your analysis and your reconciliation between earnings and cash flow.</a:t>
            </a:r>
          </a:p>
        </p:txBody>
      </p:sp>
      <p:sp>
        <p:nvSpPr>
          <p:cNvPr id="4" name="Slide Number Placeholder 3"/>
          <p:cNvSpPr>
            <a:spLocks noGrp="1"/>
          </p:cNvSpPr>
          <p:nvPr>
            <p:ph type="sldNum" sz="quarter" idx="5"/>
          </p:nvPr>
        </p:nvSpPr>
        <p:spPr/>
        <p:txBody>
          <a:bodyPr/>
          <a:lstStyle/>
          <a:p>
            <a:fld id="{D81411D3-9675-4CD0-85D8-984A9C6CFDBC}" type="slidenum">
              <a:rPr lang="en-US" smtClean="0"/>
              <a:t>16</a:t>
            </a:fld>
            <a:endParaRPr lang="en-US"/>
          </a:p>
        </p:txBody>
      </p:sp>
    </p:spTree>
    <p:extLst>
      <p:ext uri="{BB962C8B-B14F-4D97-AF65-F5344CB8AC3E}">
        <p14:creationId xmlns:p14="http://schemas.microsoft.com/office/powerpoint/2010/main" val="29622519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simple equation of accounting is that Assets = Liabilities + Equity. While accounting values may differ from market values, the concept is the same. The business value equals the market or present value of liabilities and the market value of equity. So value the business, subtract the liabilities and you’re left with the equity value. </a:t>
            </a:r>
          </a:p>
          <a:p>
            <a:endParaRPr lang="en-US" dirty="0"/>
          </a:p>
          <a:p>
            <a:r>
              <a:rPr lang="en-US" dirty="0"/>
              <a:t>Again, this is a quite common way to value businesses or to value stocks. It is especially used for absolute valuation approaches, where you are thinking about buying a business rather than a relative approach, where you may decide that one stock is cheaper than another but don’t judge if </a:t>
            </a:r>
            <a:r>
              <a:rPr lang="en-US" i="1" dirty="0"/>
              <a:t>both</a:t>
            </a:r>
            <a:r>
              <a:rPr lang="en-US" i="0" dirty="0"/>
              <a:t> might be over-valued. It is how private equity thinks about business because when you buy a company, you pay for both the equity and the liabilities and then you own the business. In fact, I first learned this method not in business school but early in my career from another analyst who used to work in valuation department of a major accounting firm.</a:t>
            </a:r>
          </a:p>
          <a:p>
            <a:endParaRPr lang="en-US" dirty="0"/>
          </a:p>
        </p:txBody>
      </p:sp>
      <p:sp>
        <p:nvSpPr>
          <p:cNvPr id="4" name="Slide Number Placeholder 3"/>
          <p:cNvSpPr>
            <a:spLocks noGrp="1"/>
          </p:cNvSpPr>
          <p:nvPr>
            <p:ph type="sldNum" sz="quarter" idx="5"/>
          </p:nvPr>
        </p:nvSpPr>
        <p:spPr/>
        <p:txBody>
          <a:bodyPr/>
          <a:lstStyle/>
          <a:p>
            <a:fld id="{D81411D3-9675-4CD0-85D8-984A9C6CFDBC}" type="slidenum">
              <a:rPr lang="en-US" smtClean="0"/>
              <a:t>17</a:t>
            </a:fld>
            <a:endParaRPr lang="en-US"/>
          </a:p>
        </p:txBody>
      </p:sp>
    </p:spTree>
    <p:extLst>
      <p:ext uri="{BB962C8B-B14F-4D97-AF65-F5344CB8AC3E}">
        <p14:creationId xmlns:p14="http://schemas.microsoft.com/office/powerpoint/2010/main" val="22213711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Take the PV of future cash flows to the business. For cash flow, we typically start with operating income or earnings before interest and taxes (EBIT). We ignore interest expense because we don’t care about the capital structure because we are valuing the equity and the liability. So a company with 100% debt/equity has the same enterprise value as a company with no debt, if the cash flows are the same. We need to adjust EBIT for non-cash items, such as depreciation and amortization, getting us EBITDA. A lot of people stop here. But companies need to invest to keep their businesses going. So we add back maintenance cap ex. (In theory, depreciation = maintenance cap ex). You also may assume the business needs to use cash for the growth you anticipate, either in working capital and additional cap ex. Therefore, we take those numbers out of the FCF figure. Some refer to this final figure as EBITDAX to account for cap ex.</a:t>
            </a:r>
          </a:p>
          <a:p>
            <a:endParaRPr lang="en-US" dirty="0"/>
          </a:p>
          <a:p>
            <a:r>
              <a:rPr lang="en-US" dirty="0"/>
              <a:t>The key is that you are thinking: If this company were private and I owned 100%, what FCF would I get after I spent what I need to spend to keep it going.</a:t>
            </a:r>
          </a:p>
          <a:p>
            <a:endParaRPr lang="en-US" dirty="0"/>
          </a:p>
          <a:p>
            <a:r>
              <a:rPr lang="en-US" dirty="0"/>
              <a:t>We ignore taxes here because tax rates are impacted by capital structure. Remember, interest expense is tax deductible. We will apply a normalized tax rate later.</a:t>
            </a:r>
          </a:p>
          <a:p>
            <a:endParaRPr lang="en-US" dirty="0"/>
          </a:p>
          <a:p>
            <a:r>
              <a:rPr lang="en-US" dirty="0"/>
              <a:t>Once you have the FCF, it is a simple matter of discounting it back. You must also account for a terminal value. You can use our DDM approach of (k-g) as a way to value the future value after the company goes into normal growth.</a:t>
            </a:r>
          </a:p>
        </p:txBody>
      </p:sp>
      <p:sp>
        <p:nvSpPr>
          <p:cNvPr id="4" name="Slide Number Placeholder 3"/>
          <p:cNvSpPr>
            <a:spLocks noGrp="1"/>
          </p:cNvSpPr>
          <p:nvPr>
            <p:ph type="sldNum" sz="quarter" idx="5"/>
          </p:nvPr>
        </p:nvSpPr>
        <p:spPr/>
        <p:txBody>
          <a:bodyPr/>
          <a:lstStyle/>
          <a:p>
            <a:fld id="{D81411D3-9675-4CD0-85D8-984A9C6CFDBC}" type="slidenum">
              <a:rPr lang="en-US" smtClean="0"/>
              <a:t>18</a:t>
            </a:fld>
            <a:endParaRPr lang="en-US"/>
          </a:p>
        </p:txBody>
      </p:sp>
    </p:spTree>
    <p:extLst>
      <p:ext uri="{BB962C8B-B14F-4D97-AF65-F5344CB8AC3E}">
        <p14:creationId xmlns:p14="http://schemas.microsoft.com/office/powerpoint/2010/main" val="19034703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PV of free cash flow is the business value or enterprise value. Next you need to see what is left over for equity holders. </a:t>
            </a:r>
          </a:p>
          <a:p>
            <a:r>
              <a:rPr lang="en-US" dirty="0"/>
              <a:t>You subtract liabilities, minority interest and working capital needed for growth. Note, you can take working capital out of cash flows or just allocate a lump sum here. It is the same.</a:t>
            </a:r>
          </a:p>
          <a:p>
            <a:r>
              <a:rPr lang="en-US" dirty="0"/>
              <a:t>Add back excess cash and add in assets that have value but are not generating income. This could be excess land, shares in another company that are not consolidated. It could also be assets that may generate cash in the future. Facebook’s Messenger App could be an example, as the company has not really harvested profits from its massive user base. </a:t>
            </a:r>
          </a:p>
          <a:p>
            <a:endParaRPr lang="en-US" dirty="0"/>
          </a:p>
          <a:p>
            <a:r>
              <a:rPr lang="en-US" dirty="0"/>
              <a:t>After you add and subtract these items, what is left is the equity value. Divide by shares outstanding and you have a target share price. This represents the value you would be left with if you bought all the company and then satisfied the claim of liability holders and other claims on the business.</a:t>
            </a:r>
          </a:p>
          <a:p>
            <a:endParaRPr lang="en-US" dirty="0"/>
          </a:p>
        </p:txBody>
      </p:sp>
      <p:sp>
        <p:nvSpPr>
          <p:cNvPr id="4" name="Slide Number Placeholder 3"/>
          <p:cNvSpPr>
            <a:spLocks noGrp="1"/>
          </p:cNvSpPr>
          <p:nvPr>
            <p:ph type="sldNum" sz="quarter" idx="5"/>
          </p:nvPr>
        </p:nvSpPr>
        <p:spPr/>
        <p:txBody>
          <a:bodyPr/>
          <a:lstStyle/>
          <a:p>
            <a:fld id="{D81411D3-9675-4CD0-85D8-984A9C6CFDBC}" type="slidenum">
              <a:rPr lang="en-US" smtClean="0"/>
              <a:t>19</a:t>
            </a:fld>
            <a:endParaRPr lang="en-US"/>
          </a:p>
        </p:txBody>
      </p:sp>
    </p:spTree>
    <p:extLst>
      <p:ext uri="{BB962C8B-B14F-4D97-AF65-F5344CB8AC3E}">
        <p14:creationId xmlns:p14="http://schemas.microsoft.com/office/powerpoint/2010/main" val="28246297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DCF approach is quite common and works often for companies generating cash but not as much earnings. It also shows how a company that pays down debt transfers value to shareholders. EV/EBITDA and EV/EBIT are common valuation metrics. EV/Sales is another. If you assume a normal margin, you can use it to value a company in a start up phase where profitability lags revenue acquisition. Consider a software company with high upfront selling costs but then a long-term, profitable customer relationship. By the way, P/Sales is mentioned in the book but is meaningless because it does not account for the capital structure.</a:t>
            </a:r>
          </a:p>
        </p:txBody>
      </p:sp>
      <p:sp>
        <p:nvSpPr>
          <p:cNvPr id="4" name="Slide Number Placeholder 3"/>
          <p:cNvSpPr>
            <a:spLocks noGrp="1"/>
          </p:cNvSpPr>
          <p:nvPr>
            <p:ph type="sldNum" sz="quarter" idx="5"/>
          </p:nvPr>
        </p:nvSpPr>
        <p:spPr/>
        <p:txBody>
          <a:bodyPr/>
          <a:lstStyle/>
          <a:p>
            <a:fld id="{D81411D3-9675-4CD0-85D8-984A9C6CFDBC}" type="slidenum">
              <a:rPr lang="en-US" smtClean="0"/>
              <a:t>22</a:t>
            </a:fld>
            <a:endParaRPr lang="en-US"/>
          </a:p>
        </p:txBody>
      </p:sp>
    </p:spTree>
    <p:extLst>
      <p:ext uri="{BB962C8B-B14F-4D97-AF65-F5344CB8AC3E}">
        <p14:creationId xmlns:p14="http://schemas.microsoft.com/office/powerpoint/2010/main" val="21444685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you have a target price, you can compare it to earnings and cash flow and get the P/E ratio or EV/EBITDA ratio, for example. But the common question is: What is the right number? The right number of course is what your valuation models tell you, assuming you have perfect foresight. In reality, it is nice to compare your ratios to historical levels of the company, to similar companies and to the market. If your company trades as ratios (the common term is “</a:t>
            </a:r>
            <a:r>
              <a:rPr lang="en-US" dirty="0" err="1"/>
              <a:t>mulitples</a:t>
            </a:r>
            <a:r>
              <a:rPr lang="en-US" dirty="0"/>
              <a:t>”) that are higher than history, ask why the company is better now. If the multiples are higher than competitors, ask if your company is going to grow more. And so on. Use multiple analysis as a reality check on the outcomes of your valuation models.</a:t>
            </a:r>
          </a:p>
        </p:txBody>
      </p:sp>
      <p:sp>
        <p:nvSpPr>
          <p:cNvPr id="4" name="Slide Number Placeholder 3"/>
          <p:cNvSpPr>
            <a:spLocks noGrp="1"/>
          </p:cNvSpPr>
          <p:nvPr>
            <p:ph type="sldNum" sz="quarter" idx="5"/>
          </p:nvPr>
        </p:nvSpPr>
        <p:spPr/>
        <p:txBody>
          <a:bodyPr/>
          <a:lstStyle/>
          <a:p>
            <a:fld id="{D81411D3-9675-4CD0-85D8-984A9C6CFDBC}" type="slidenum">
              <a:rPr lang="en-US" smtClean="0"/>
              <a:t>24</a:t>
            </a:fld>
            <a:endParaRPr lang="en-US"/>
          </a:p>
        </p:txBody>
      </p:sp>
    </p:spTree>
    <p:extLst>
      <p:ext uri="{BB962C8B-B14F-4D97-AF65-F5344CB8AC3E}">
        <p14:creationId xmlns:p14="http://schemas.microsoft.com/office/powerpoint/2010/main" val="14369205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that the P/E ratio comes out of the DDM. Using dividend irrelevance, you can see that the P/E should equal 1/(k-g). Of course, it is simplified model but the relationship is important. Also, look at the graph. Notice that a 1% change in expected growth rate, g, in a high P/E stock changes the P/E ratio and therefore the price must more dramatically than when the P/E is lower. This is another reason why high P/E stocks are more vulnerable to growth scares. It should help you understand why Netflix fell sharply early in the summer after subscriber growth disappointed the market, for example.</a:t>
            </a:r>
          </a:p>
        </p:txBody>
      </p:sp>
      <p:sp>
        <p:nvSpPr>
          <p:cNvPr id="4" name="Slide Number Placeholder 3"/>
          <p:cNvSpPr>
            <a:spLocks noGrp="1"/>
          </p:cNvSpPr>
          <p:nvPr>
            <p:ph type="sldNum" sz="quarter" idx="5"/>
          </p:nvPr>
        </p:nvSpPr>
        <p:spPr/>
        <p:txBody>
          <a:bodyPr/>
          <a:lstStyle/>
          <a:p>
            <a:fld id="{D81411D3-9675-4CD0-85D8-984A9C6CFDBC}" type="slidenum">
              <a:rPr lang="en-US" smtClean="0"/>
              <a:t>25</a:t>
            </a:fld>
            <a:endParaRPr lang="en-US"/>
          </a:p>
        </p:txBody>
      </p:sp>
    </p:spTree>
    <p:extLst>
      <p:ext uri="{BB962C8B-B14F-4D97-AF65-F5344CB8AC3E}">
        <p14:creationId xmlns:p14="http://schemas.microsoft.com/office/powerpoint/2010/main" val="39218211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P/E ratio is a function of growth but it is also a function of the duration of this growth. Every company as some point must revert to a market or economy rate of growth. They get impossibly big or small otherwise. At this point, we can assume they will have a P/E equal to the market. Let’s use M for that market multiple.  The question is if the company grows faster than the market, how much bigger should the P/E be relative to M. This formula, based on what we’ve discussed so far, shows you that it is a function of the rate and the duration of the super normal growth. Remember to use E(0) rather that E(1) to </a:t>
            </a:r>
            <a:r>
              <a:rPr lang="en-US" dirty="0" err="1"/>
              <a:t>avoild</a:t>
            </a:r>
            <a:r>
              <a:rPr lang="en-US" dirty="0"/>
              <a:t> double counting growth. </a:t>
            </a:r>
          </a:p>
        </p:txBody>
      </p:sp>
      <p:sp>
        <p:nvSpPr>
          <p:cNvPr id="4" name="Slide Number Placeholder 3"/>
          <p:cNvSpPr>
            <a:spLocks noGrp="1"/>
          </p:cNvSpPr>
          <p:nvPr>
            <p:ph type="sldNum" sz="quarter" idx="5"/>
          </p:nvPr>
        </p:nvSpPr>
        <p:spPr/>
        <p:txBody>
          <a:bodyPr/>
          <a:lstStyle/>
          <a:p>
            <a:fld id="{D81411D3-9675-4CD0-85D8-984A9C6CFDBC}" type="slidenum">
              <a:rPr lang="en-US" smtClean="0"/>
              <a:t>26</a:t>
            </a:fld>
            <a:endParaRPr lang="en-US"/>
          </a:p>
        </p:txBody>
      </p:sp>
    </p:spTree>
    <p:extLst>
      <p:ext uri="{BB962C8B-B14F-4D97-AF65-F5344CB8AC3E}">
        <p14:creationId xmlns:p14="http://schemas.microsoft.com/office/powerpoint/2010/main" val="29774335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Other valuation models exist but they are really derivatives of our two models we just reviewed. For example, it is common to look at banks in terms of Price-to-book. But inherent in the analysis, it that the bank will reach some acceptable level or return on equity or earnings/average book value. So combine P/B and E/B and you get P/E. Sum of the parts or net asset value calculations typically use DCF models to value the parts. And so on.</a:t>
            </a:r>
          </a:p>
        </p:txBody>
      </p:sp>
      <p:sp>
        <p:nvSpPr>
          <p:cNvPr id="4" name="Slide Number Placeholder 3"/>
          <p:cNvSpPr>
            <a:spLocks noGrp="1"/>
          </p:cNvSpPr>
          <p:nvPr>
            <p:ph type="sldNum" sz="quarter" idx="5"/>
          </p:nvPr>
        </p:nvSpPr>
        <p:spPr/>
        <p:txBody>
          <a:bodyPr/>
          <a:lstStyle/>
          <a:p>
            <a:fld id="{D81411D3-9675-4CD0-85D8-984A9C6CFDBC}" type="slidenum">
              <a:rPr lang="en-US" smtClean="0"/>
              <a:t>28</a:t>
            </a:fld>
            <a:endParaRPr lang="en-US"/>
          </a:p>
        </p:txBody>
      </p:sp>
    </p:spTree>
    <p:extLst>
      <p:ext uri="{BB962C8B-B14F-4D97-AF65-F5344CB8AC3E}">
        <p14:creationId xmlns:p14="http://schemas.microsoft.com/office/powerpoint/2010/main" val="30545619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ED086B5-CC2C-4E4D-9C7C-99608D2E1A74}" type="datetime1">
              <a:rPr lang="en-US" smtClean="0"/>
              <a:t>8/30/2018</a:t>
            </a:fld>
            <a:endParaRPr lang="en-US"/>
          </a:p>
        </p:txBody>
      </p:sp>
      <p:sp>
        <p:nvSpPr>
          <p:cNvPr id="5" name="Footer Placeholder 4"/>
          <p:cNvSpPr>
            <a:spLocks noGrp="1"/>
          </p:cNvSpPr>
          <p:nvPr>
            <p:ph type="ftr" sz="quarter" idx="11"/>
          </p:nvPr>
        </p:nvSpPr>
        <p:spPr/>
        <p:txBody>
          <a:bodyPr/>
          <a:lstStyle/>
          <a:p>
            <a:r>
              <a:rPr lang="en-US"/>
              <a:t>Week 2 Slides (Chapter 6) FIN 3600 Adam Schor</a:t>
            </a:r>
          </a:p>
        </p:txBody>
      </p:sp>
      <p:sp>
        <p:nvSpPr>
          <p:cNvPr id="6" name="Slide Number Placeholder 5"/>
          <p:cNvSpPr>
            <a:spLocks noGrp="1"/>
          </p:cNvSpPr>
          <p:nvPr>
            <p:ph type="sldNum" sz="quarter" idx="12"/>
          </p:nvPr>
        </p:nvSpPr>
        <p:spPr/>
        <p:txBody>
          <a:bodyPr/>
          <a:lstStyle/>
          <a:p>
            <a:fld id="{5939417D-D51C-4462-9871-32CDF8D6D387}" type="slidenum">
              <a:rPr lang="en-US" smtClean="0"/>
              <a:t>‹#›</a:t>
            </a:fld>
            <a:endParaRPr lang="en-US"/>
          </a:p>
        </p:txBody>
      </p:sp>
    </p:spTree>
    <p:extLst>
      <p:ext uri="{BB962C8B-B14F-4D97-AF65-F5344CB8AC3E}">
        <p14:creationId xmlns:p14="http://schemas.microsoft.com/office/powerpoint/2010/main" val="30496297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33F898B-4884-4B68-BE6A-112C696748C9}" type="datetime1">
              <a:rPr lang="en-US" smtClean="0"/>
              <a:t>8/30/2018</a:t>
            </a:fld>
            <a:endParaRPr lang="en-US"/>
          </a:p>
        </p:txBody>
      </p:sp>
      <p:sp>
        <p:nvSpPr>
          <p:cNvPr id="5" name="Footer Placeholder 4"/>
          <p:cNvSpPr>
            <a:spLocks noGrp="1"/>
          </p:cNvSpPr>
          <p:nvPr>
            <p:ph type="ftr" sz="quarter" idx="11"/>
          </p:nvPr>
        </p:nvSpPr>
        <p:spPr/>
        <p:txBody>
          <a:bodyPr/>
          <a:lstStyle/>
          <a:p>
            <a:r>
              <a:rPr lang="en-US"/>
              <a:t>Week 2 Slides (Chapter 6) FIN 3600 Adam Schor</a:t>
            </a:r>
          </a:p>
        </p:txBody>
      </p:sp>
      <p:sp>
        <p:nvSpPr>
          <p:cNvPr id="6" name="Slide Number Placeholder 5"/>
          <p:cNvSpPr>
            <a:spLocks noGrp="1"/>
          </p:cNvSpPr>
          <p:nvPr>
            <p:ph type="sldNum" sz="quarter" idx="12"/>
          </p:nvPr>
        </p:nvSpPr>
        <p:spPr/>
        <p:txBody>
          <a:bodyPr/>
          <a:lstStyle/>
          <a:p>
            <a:fld id="{5939417D-D51C-4462-9871-32CDF8D6D387}" type="slidenum">
              <a:rPr lang="en-US" smtClean="0"/>
              <a:t>‹#›</a:t>
            </a:fld>
            <a:endParaRPr lang="en-US"/>
          </a:p>
        </p:txBody>
      </p:sp>
    </p:spTree>
    <p:extLst>
      <p:ext uri="{BB962C8B-B14F-4D97-AF65-F5344CB8AC3E}">
        <p14:creationId xmlns:p14="http://schemas.microsoft.com/office/powerpoint/2010/main" val="9305940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89C6BE5-BB86-4784-864F-0B8FEE965A74}" type="datetime1">
              <a:rPr lang="en-US" smtClean="0"/>
              <a:t>8/30/2018</a:t>
            </a:fld>
            <a:endParaRPr lang="en-US"/>
          </a:p>
        </p:txBody>
      </p:sp>
      <p:sp>
        <p:nvSpPr>
          <p:cNvPr id="5" name="Footer Placeholder 4"/>
          <p:cNvSpPr>
            <a:spLocks noGrp="1"/>
          </p:cNvSpPr>
          <p:nvPr>
            <p:ph type="ftr" sz="quarter" idx="11"/>
          </p:nvPr>
        </p:nvSpPr>
        <p:spPr/>
        <p:txBody>
          <a:bodyPr/>
          <a:lstStyle/>
          <a:p>
            <a:r>
              <a:rPr lang="en-US"/>
              <a:t>Week 2 Slides (Chapter 6) FIN 3600 Adam Schor</a:t>
            </a:r>
          </a:p>
        </p:txBody>
      </p:sp>
      <p:sp>
        <p:nvSpPr>
          <p:cNvPr id="6" name="Slide Number Placeholder 5"/>
          <p:cNvSpPr>
            <a:spLocks noGrp="1"/>
          </p:cNvSpPr>
          <p:nvPr>
            <p:ph type="sldNum" sz="quarter" idx="12"/>
          </p:nvPr>
        </p:nvSpPr>
        <p:spPr/>
        <p:txBody>
          <a:bodyPr/>
          <a:lstStyle/>
          <a:p>
            <a:fld id="{5939417D-D51C-4462-9871-32CDF8D6D387}" type="slidenum">
              <a:rPr lang="en-US" smtClean="0"/>
              <a:t>‹#›</a:t>
            </a:fld>
            <a:endParaRPr lang="en-US"/>
          </a:p>
        </p:txBody>
      </p:sp>
    </p:spTree>
    <p:extLst>
      <p:ext uri="{BB962C8B-B14F-4D97-AF65-F5344CB8AC3E}">
        <p14:creationId xmlns:p14="http://schemas.microsoft.com/office/powerpoint/2010/main" val="20773797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A2D4D7F-B137-42F8-B301-5CA90873FD37}" type="datetime1">
              <a:rPr lang="en-US" smtClean="0"/>
              <a:t>8/30/2018</a:t>
            </a:fld>
            <a:endParaRPr lang="en-US"/>
          </a:p>
        </p:txBody>
      </p:sp>
      <p:sp>
        <p:nvSpPr>
          <p:cNvPr id="6" name="Footer Placeholder 5"/>
          <p:cNvSpPr>
            <a:spLocks noGrp="1"/>
          </p:cNvSpPr>
          <p:nvPr>
            <p:ph type="ftr" sz="quarter" idx="11"/>
          </p:nvPr>
        </p:nvSpPr>
        <p:spPr/>
        <p:txBody>
          <a:bodyPr/>
          <a:lstStyle/>
          <a:p>
            <a:r>
              <a:rPr lang="en-US"/>
              <a:t>Week 2 Slides (Chapter 6) FIN 3600 Adam Schor</a:t>
            </a:r>
          </a:p>
        </p:txBody>
      </p:sp>
      <p:sp>
        <p:nvSpPr>
          <p:cNvPr id="7" name="Slide Number Placeholder 6"/>
          <p:cNvSpPr>
            <a:spLocks noGrp="1"/>
          </p:cNvSpPr>
          <p:nvPr>
            <p:ph type="sldNum" sz="quarter" idx="12"/>
          </p:nvPr>
        </p:nvSpPr>
        <p:spPr/>
        <p:txBody>
          <a:bodyPr/>
          <a:lstStyle/>
          <a:p>
            <a:fld id="{5939417D-D51C-4462-9871-32CDF8D6D387}" type="slidenum">
              <a:rPr lang="en-US" smtClean="0"/>
              <a:t>‹#›</a:t>
            </a:fld>
            <a:endParaRPr lang="en-US"/>
          </a:p>
        </p:txBody>
      </p:sp>
    </p:spTree>
    <p:extLst>
      <p:ext uri="{BB962C8B-B14F-4D97-AF65-F5344CB8AC3E}">
        <p14:creationId xmlns:p14="http://schemas.microsoft.com/office/powerpoint/2010/main" val="19710848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92DA01E-D9D2-4A8F-B62F-B14DF5E045AE}" type="datetime1">
              <a:rPr lang="en-US" smtClean="0"/>
              <a:t>8/30/2018</a:t>
            </a:fld>
            <a:endParaRPr lang="en-US"/>
          </a:p>
        </p:txBody>
      </p:sp>
      <p:sp>
        <p:nvSpPr>
          <p:cNvPr id="8" name="Footer Placeholder 7"/>
          <p:cNvSpPr>
            <a:spLocks noGrp="1"/>
          </p:cNvSpPr>
          <p:nvPr>
            <p:ph type="ftr" sz="quarter" idx="11"/>
          </p:nvPr>
        </p:nvSpPr>
        <p:spPr/>
        <p:txBody>
          <a:bodyPr/>
          <a:lstStyle/>
          <a:p>
            <a:r>
              <a:rPr lang="en-US"/>
              <a:t>Week 2 Slides (Chapter 6) FIN 3600 Adam Schor</a:t>
            </a:r>
          </a:p>
        </p:txBody>
      </p:sp>
      <p:sp>
        <p:nvSpPr>
          <p:cNvPr id="9" name="Slide Number Placeholder 8"/>
          <p:cNvSpPr>
            <a:spLocks noGrp="1"/>
          </p:cNvSpPr>
          <p:nvPr>
            <p:ph type="sldNum" sz="quarter" idx="12"/>
          </p:nvPr>
        </p:nvSpPr>
        <p:spPr/>
        <p:txBody>
          <a:bodyPr/>
          <a:lstStyle/>
          <a:p>
            <a:fld id="{5939417D-D51C-4462-9871-32CDF8D6D387}" type="slidenum">
              <a:rPr lang="en-US" smtClean="0"/>
              <a:t>‹#›</a:t>
            </a:fld>
            <a:endParaRPr lang="en-US"/>
          </a:p>
        </p:txBody>
      </p:sp>
    </p:spTree>
    <p:extLst>
      <p:ext uri="{BB962C8B-B14F-4D97-AF65-F5344CB8AC3E}">
        <p14:creationId xmlns:p14="http://schemas.microsoft.com/office/powerpoint/2010/main" val="41386473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F43204A-FCD4-450C-9BA1-3D38CD1B371B}" type="datetime1">
              <a:rPr lang="en-US" smtClean="0"/>
              <a:t>8/30/2018</a:t>
            </a:fld>
            <a:endParaRPr lang="en-US"/>
          </a:p>
        </p:txBody>
      </p:sp>
      <p:sp>
        <p:nvSpPr>
          <p:cNvPr id="4" name="Footer Placeholder 3"/>
          <p:cNvSpPr>
            <a:spLocks noGrp="1"/>
          </p:cNvSpPr>
          <p:nvPr>
            <p:ph type="ftr" sz="quarter" idx="11"/>
          </p:nvPr>
        </p:nvSpPr>
        <p:spPr/>
        <p:txBody>
          <a:bodyPr/>
          <a:lstStyle/>
          <a:p>
            <a:r>
              <a:rPr lang="en-US"/>
              <a:t>Week 2 Slides (Chapter 6) FIN 3600 Adam Schor</a:t>
            </a:r>
          </a:p>
        </p:txBody>
      </p:sp>
      <p:sp>
        <p:nvSpPr>
          <p:cNvPr id="5" name="Slide Number Placeholder 4"/>
          <p:cNvSpPr>
            <a:spLocks noGrp="1"/>
          </p:cNvSpPr>
          <p:nvPr>
            <p:ph type="sldNum" sz="quarter" idx="12"/>
          </p:nvPr>
        </p:nvSpPr>
        <p:spPr/>
        <p:txBody>
          <a:bodyPr/>
          <a:lstStyle/>
          <a:p>
            <a:fld id="{5939417D-D51C-4462-9871-32CDF8D6D387}" type="slidenum">
              <a:rPr lang="en-US" smtClean="0"/>
              <a:t>‹#›</a:t>
            </a:fld>
            <a:endParaRPr lang="en-US"/>
          </a:p>
        </p:txBody>
      </p:sp>
    </p:spTree>
    <p:extLst>
      <p:ext uri="{BB962C8B-B14F-4D97-AF65-F5344CB8AC3E}">
        <p14:creationId xmlns:p14="http://schemas.microsoft.com/office/powerpoint/2010/main" val="16907594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E6C859-8A5D-4296-BC9A-F36FDDF35379}" type="datetime1">
              <a:rPr lang="en-US" smtClean="0"/>
              <a:t>8/30/2018</a:t>
            </a:fld>
            <a:endParaRPr lang="en-US"/>
          </a:p>
        </p:txBody>
      </p:sp>
      <p:sp>
        <p:nvSpPr>
          <p:cNvPr id="3" name="Footer Placeholder 2"/>
          <p:cNvSpPr>
            <a:spLocks noGrp="1"/>
          </p:cNvSpPr>
          <p:nvPr>
            <p:ph type="ftr" sz="quarter" idx="11"/>
          </p:nvPr>
        </p:nvSpPr>
        <p:spPr/>
        <p:txBody>
          <a:bodyPr/>
          <a:lstStyle/>
          <a:p>
            <a:r>
              <a:rPr lang="en-US"/>
              <a:t>Week 2 Slides (Chapter 6) FIN 3600 Adam Schor</a:t>
            </a:r>
          </a:p>
        </p:txBody>
      </p:sp>
      <p:sp>
        <p:nvSpPr>
          <p:cNvPr id="4" name="Slide Number Placeholder 3"/>
          <p:cNvSpPr>
            <a:spLocks noGrp="1"/>
          </p:cNvSpPr>
          <p:nvPr>
            <p:ph type="sldNum" sz="quarter" idx="12"/>
          </p:nvPr>
        </p:nvSpPr>
        <p:spPr/>
        <p:txBody>
          <a:bodyPr/>
          <a:lstStyle/>
          <a:p>
            <a:fld id="{5939417D-D51C-4462-9871-32CDF8D6D387}" type="slidenum">
              <a:rPr lang="en-US" smtClean="0"/>
              <a:t>‹#›</a:t>
            </a:fld>
            <a:endParaRPr lang="en-US"/>
          </a:p>
        </p:txBody>
      </p:sp>
    </p:spTree>
    <p:extLst>
      <p:ext uri="{BB962C8B-B14F-4D97-AF65-F5344CB8AC3E}">
        <p14:creationId xmlns:p14="http://schemas.microsoft.com/office/powerpoint/2010/main" val="33731157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400CE49-D7EF-45CE-896C-C304F3477EF1}" type="datetime1">
              <a:rPr lang="en-US" smtClean="0"/>
              <a:t>8/30/2018</a:t>
            </a:fld>
            <a:endParaRPr lang="en-US"/>
          </a:p>
        </p:txBody>
      </p:sp>
      <p:sp>
        <p:nvSpPr>
          <p:cNvPr id="6" name="Footer Placeholder 5"/>
          <p:cNvSpPr>
            <a:spLocks noGrp="1"/>
          </p:cNvSpPr>
          <p:nvPr>
            <p:ph type="ftr" sz="quarter" idx="11"/>
          </p:nvPr>
        </p:nvSpPr>
        <p:spPr/>
        <p:txBody>
          <a:bodyPr/>
          <a:lstStyle/>
          <a:p>
            <a:r>
              <a:rPr lang="en-US"/>
              <a:t>Week 2 Slides (Chapter 6) FIN 3600 Adam Schor</a:t>
            </a:r>
          </a:p>
        </p:txBody>
      </p:sp>
      <p:sp>
        <p:nvSpPr>
          <p:cNvPr id="7" name="Slide Number Placeholder 6"/>
          <p:cNvSpPr>
            <a:spLocks noGrp="1"/>
          </p:cNvSpPr>
          <p:nvPr>
            <p:ph type="sldNum" sz="quarter" idx="12"/>
          </p:nvPr>
        </p:nvSpPr>
        <p:spPr/>
        <p:txBody>
          <a:bodyPr/>
          <a:lstStyle/>
          <a:p>
            <a:fld id="{5939417D-D51C-4462-9871-32CDF8D6D387}" type="slidenum">
              <a:rPr lang="en-US" smtClean="0"/>
              <a:t>‹#›</a:t>
            </a:fld>
            <a:endParaRPr lang="en-US"/>
          </a:p>
        </p:txBody>
      </p:sp>
    </p:spTree>
    <p:extLst>
      <p:ext uri="{BB962C8B-B14F-4D97-AF65-F5344CB8AC3E}">
        <p14:creationId xmlns:p14="http://schemas.microsoft.com/office/powerpoint/2010/main" val="19568884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5875608-5996-4957-A9B3-0E275AB5CB70}" type="datetime1">
              <a:rPr lang="en-US" smtClean="0"/>
              <a:t>8/30/2018</a:t>
            </a:fld>
            <a:endParaRPr lang="en-US"/>
          </a:p>
        </p:txBody>
      </p:sp>
      <p:sp>
        <p:nvSpPr>
          <p:cNvPr id="6" name="Footer Placeholder 5"/>
          <p:cNvSpPr>
            <a:spLocks noGrp="1"/>
          </p:cNvSpPr>
          <p:nvPr>
            <p:ph type="ftr" sz="quarter" idx="11"/>
          </p:nvPr>
        </p:nvSpPr>
        <p:spPr/>
        <p:txBody>
          <a:bodyPr/>
          <a:lstStyle/>
          <a:p>
            <a:r>
              <a:rPr lang="en-US"/>
              <a:t>Week 2 Slides (Chapter 6) FIN 3600 Adam Schor</a:t>
            </a:r>
          </a:p>
        </p:txBody>
      </p:sp>
      <p:sp>
        <p:nvSpPr>
          <p:cNvPr id="7" name="Slide Number Placeholder 6"/>
          <p:cNvSpPr>
            <a:spLocks noGrp="1"/>
          </p:cNvSpPr>
          <p:nvPr>
            <p:ph type="sldNum" sz="quarter" idx="12"/>
          </p:nvPr>
        </p:nvSpPr>
        <p:spPr/>
        <p:txBody>
          <a:bodyPr/>
          <a:lstStyle/>
          <a:p>
            <a:fld id="{5939417D-D51C-4462-9871-32CDF8D6D387}" type="slidenum">
              <a:rPr lang="en-US" smtClean="0"/>
              <a:t>‹#›</a:t>
            </a:fld>
            <a:endParaRPr lang="en-US"/>
          </a:p>
        </p:txBody>
      </p:sp>
    </p:spTree>
    <p:extLst>
      <p:ext uri="{BB962C8B-B14F-4D97-AF65-F5344CB8AC3E}">
        <p14:creationId xmlns:p14="http://schemas.microsoft.com/office/powerpoint/2010/main" val="28696365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2E4077-9BF6-431E-B992-7B08312155F8}" type="datetime1">
              <a:rPr lang="en-US" smtClean="0"/>
              <a:t>8/30/2018</a:t>
            </a:fld>
            <a:endParaRPr lang="en-US"/>
          </a:p>
        </p:txBody>
      </p:sp>
      <p:sp>
        <p:nvSpPr>
          <p:cNvPr id="5" name="Footer Placeholder 4"/>
          <p:cNvSpPr>
            <a:spLocks noGrp="1"/>
          </p:cNvSpPr>
          <p:nvPr>
            <p:ph type="ftr" sz="quarter" idx="11"/>
          </p:nvPr>
        </p:nvSpPr>
        <p:spPr/>
        <p:txBody>
          <a:bodyPr/>
          <a:lstStyle/>
          <a:p>
            <a:r>
              <a:rPr lang="en-US"/>
              <a:t>Week 2 Slides (Chapter 6) FIN 3600 Adam Schor</a:t>
            </a:r>
          </a:p>
        </p:txBody>
      </p:sp>
      <p:sp>
        <p:nvSpPr>
          <p:cNvPr id="6" name="Slide Number Placeholder 5"/>
          <p:cNvSpPr>
            <a:spLocks noGrp="1"/>
          </p:cNvSpPr>
          <p:nvPr>
            <p:ph type="sldNum" sz="quarter" idx="12"/>
          </p:nvPr>
        </p:nvSpPr>
        <p:spPr/>
        <p:txBody>
          <a:bodyPr/>
          <a:lstStyle/>
          <a:p>
            <a:fld id="{5939417D-D51C-4462-9871-32CDF8D6D387}" type="slidenum">
              <a:rPr lang="en-US" smtClean="0"/>
              <a:t>‹#›</a:t>
            </a:fld>
            <a:endParaRPr lang="en-US"/>
          </a:p>
        </p:txBody>
      </p:sp>
    </p:spTree>
    <p:extLst>
      <p:ext uri="{BB962C8B-B14F-4D97-AF65-F5344CB8AC3E}">
        <p14:creationId xmlns:p14="http://schemas.microsoft.com/office/powerpoint/2010/main" val="27588223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7BD33C6-A7FB-44C5-AFC4-5C1FF649DBD6}" type="datetime1">
              <a:rPr lang="en-US" smtClean="0"/>
              <a:t>8/30/2018</a:t>
            </a:fld>
            <a:endParaRPr lang="en-US"/>
          </a:p>
        </p:txBody>
      </p:sp>
      <p:sp>
        <p:nvSpPr>
          <p:cNvPr id="5" name="Footer Placeholder 4"/>
          <p:cNvSpPr>
            <a:spLocks noGrp="1"/>
          </p:cNvSpPr>
          <p:nvPr>
            <p:ph type="ftr" sz="quarter" idx="11"/>
          </p:nvPr>
        </p:nvSpPr>
        <p:spPr/>
        <p:txBody>
          <a:bodyPr/>
          <a:lstStyle/>
          <a:p>
            <a:r>
              <a:rPr lang="en-US"/>
              <a:t>Week 2 Slides (Chapter 6) FIN 3600 Adam Schor</a:t>
            </a:r>
          </a:p>
        </p:txBody>
      </p:sp>
      <p:sp>
        <p:nvSpPr>
          <p:cNvPr id="6" name="Slide Number Placeholder 5"/>
          <p:cNvSpPr>
            <a:spLocks noGrp="1"/>
          </p:cNvSpPr>
          <p:nvPr>
            <p:ph type="sldNum" sz="quarter" idx="12"/>
          </p:nvPr>
        </p:nvSpPr>
        <p:spPr/>
        <p:txBody>
          <a:bodyPr/>
          <a:lstStyle/>
          <a:p>
            <a:fld id="{5939417D-D51C-4462-9871-32CDF8D6D387}" type="slidenum">
              <a:rPr lang="en-US" smtClean="0"/>
              <a:t>‹#›</a:t>
            </a:fld>
            <a:endParaRPr lang="en-US"/>
          </a:p>
        </p:txBody>
      </p:sp>
    </p:spTree>
    <p:extLst>
      <p:ext uri="{BB962C8B-B14F-4D97-AF65-F5344CB8AC3E}">
        <p14:creationId xmlns:p14="http://schemas.microsoft.com/office/powerpoint/2010/main" val="20839203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38B22B-E3E3-4E93-A026-AF93F6ED79CF}" type="datetime1">
              <a:rPr lang="en-US" smtClean="0"/>
              <a:t>8/30/2018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Week 2 Slides (Chapter 6) FIN 3600 Adam Schor</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39417D-D51C-4462-9871-32CDF8D6D387}" type="slidenum">
              <a:rPr lang="en-US" smtClean="0"/>
              <a:t>‹#›</a:t>
            </a:fld>
            <a:endParaRPr lang="en-US"/>
          </a:p>
        </p:txBody>
      </p:sp>
    </p:spTree>
    <p:extLst>
      <p:ext uri="{BB962C8B-B14F-4D97-AF65-F5344CB8AC3E}">
        <p14:creationId xmlns:p14="http://schemas.microsoft.com/office/powerpoint/2010/main" val="37903753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chart" Target="../charts/chart1.xml"/><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1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Investments 3600</a:t>
            </a:r>
            <a:br>
              <a:rPr lang="en-US" dirty="0"/>
            </a:br>
            <a:r>
              <a:rPr lang="en-US" dirty="0"/>
              <a:t>Adam Schor</a:t>
            </a:r>
            <a:br>
              <a:rPr lang="en-US" dirty="0"/>
            </a:br>
            <a:r>
              <a:rPr lang="en-US" dirty="0"/>
              <a:t>Week 2 Lecture Slides</a:t>
            </a:r>
          </a:p>
        </p:txBody>
      </p:sp>
      <p:sp>
        <p:nvSpPr>
          <p:cNvPr id="4" name="Footer Placeholder 3"/>
          <p:cNvSpPr>
            <a:spLocks noGrp="1"/>
          </p:cNvSpPr>
          <p:nvPr>
            <p:ph type="ftr" sz="quarter" idx="11"/>
          </p:nvPr>
        </p:nvSpPr>
        <p:spPr/>
        <p:txBody>
          <a:bodyPr/>
          <a:lstStyle/>
          <a:p>
            <a:r>
              <a:rPr lang="en-US"/>
              <a:t>Week 2 Slides (Chapter 6) FIN 3600 Adam Schor</a:t>
            </a:r>
          </a:p>
        </p:txBody>
      </p:sp>
    </p:spTree>
    <p:extLst>
      <p:ext uri="{BB962C8B-B14F-4D97-AF65-F5344CB8AC3E}">
        <p14:creationId xmlns:p14="http://schemas.microsoft.com/office/powerpoint/2010/main" val="27305366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37605" y="284208"/>
            <a:ext cx="11501845" cy="6072142"/>
          </a:xfrm>
        </p:spPr>
        <p:txBody>
          <a:bodyPr/>
          <a:lstStyle/>
          <a:p>
            <a:pPr marL="0" indent="0">
              <a:buNone/>
            </a:pPr>
            <a:r>
              <a:rPr lang="en-US" sz="3200" dirty="0"/>
              <a:t>Investment Approaches:</a:t>
            </a:r>
          </a:p>
          <a:p>
            <a:pPr>
              <a:buFont typeface="Wingdings" panose="05000000000000000000" pitchFamily="2" charset="2"/>
              <a:buChar char="§"/>
            </a:pPr>
            <a:r>
              <a:rPr lang="en-US" sz="3200" dirty="0"/>
              <a:t>	</a:t>
            </a:r>
            <a:r>
              <a:rPr lang="en-US" sz="3200" dirty="0">
                <a:solidFill>
                  <a:srgbClr val="FF0000"/>
                </a:solidFill>
              </a:rPr>
              <a:t>Fundamental</a:t>
            </a:r>
          </a:p>
          <a:p>
            <a:pPr lvl="2"/>
            <a:r>
              <a:rPr lang="en-US" sz="3200" dirty="0">
                <a:solidFill>
                  <a:srgbClr val="FF0000"/>
                </a:solidFill>
              </a:rPr>
              <a:t>Top Down vs. Bottom Up</a:t>
            </a:r>
          </a:p>
          <a:p>
            <a:pPr lvl="2"/>
            <a:r>
              <a:rPr lang="en-US" sz="3200" dirty="0">
                <a:solidFill>
                  <a:srgbClr val="FF0000"/>
                </a:solidFill>
              </a:rPr>
              <a:t>Active vs. Passive</a:t>
            </a:r>
          </a:p>
          <a:p>
            <a:pPr>
              <a:buFont typeface="Wingdings" panose="05000000000000000000" pitchFamily="2" charset="2"/>
              <a:buChar char="§"/>
            </a:pPr>
            <a:r>
              <a:rPr lang="en-US" sz="3200" dirty="0"/>
              <a:t>	Technical</a:t>
            </a:r>
          </a:p>
          <a:p>
            <a:pPr>
              <a:buFont typeface="Wingdings" panose="05000000000000000000" pitchFamily="2" charset="2"/>
              <a:buChar char="§"/>
            </a:pPr>
            <a:r>
              <a:rPr lang="en-US" sz="3200" dirty="0"/>
              <a:t>	Quantitative</a:t>
            </a:r>
          </a:p>
          <a:p>
            <a:pPr>
              <a:buFont typeface="Wingdings" panose="05000000000000000000" pitchFamily="2" charset="2"/>
              <a:buChar char="§"/>
            </a:pPr>
            <a:endParaRPr lang="en-US" dirty="0"/>
          </a:p>
          <a:p>
            <a:pPr marL="0" indent="0">
              <a:buNone/>
            </a:pPr>
            <a:endParaRPr lang="en-US" dirty="0"/>
          </a:p>
          <a:p>
            <a:pPr marL="0" indent="0" algn="ctr">
              <a:buNone/>
            </a:pPr>
            <a:r>
              <a:rPr lang="en-US" sz="3200" dirty="0"/>
              <a:t>In these slides we will are looking at valuation as part of a fundamental investment style.</a:t>
            </a:r>
          </a:p>
        </p:txBody>
      </p:sp>
      <p:sp>
        <p:nvSpPr>
          <p:cNvPr id="4" name="Footer Placeholder 3"/>
          <p:cNvSpPr>
            <a:spLocks noGrp="1"/>
          </p:cNvSpPr>
          <p:nvPr>
            <p:ph type="ftr" sz="quarter" idx="11"/>
          </p:nvPr>
        </p:nvSpPr>
        <p:spPr/>
        <p:txBody>
          <a:bodyPr/>
          <a:lstStyle/>
          <a:p>
            <a:r>
              <a:rPr lang="en-US"/>
              <a:t>Week 2 Slides (Chapter 6) FIN 3600 Adam Schor</a:t>
            </a:r>
          </a:p>
        </p:txBody>
      </p:sp>
    </p:spTree>
    <p:extLst>
      <p:ext uri="{BB962C8B-B14F-4D97-AF65-F5344CB8AC3E}">
        <p14:creationId xmlns:p14="http://schemas.microsoft.com/office/powerpoint/2010/main" val="9209250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37606" y="345168"/>
                <a:ext cx="11536680" cy="6011182"/>
              </a:xfrm>
            </p:spPr>
            <p:txBody>
              <a:bodyPr>
                <a:normAutofit lnSpcReduction="10000"/>
              </a:bodyPr>
              <a:lstStyle/>
              <a:p>
                <a:pPr marL="0" indent="0">
                  <a:buNone/>
                </a:pPr>
                <a:r>
                  <a:rPr lang="en-US" sz="3200" u="sng" dirty="0">
                    <a:solidFill>
                      <a:srgbClr val="FF0000"/>
                    </a:solidFill>
                  </a:rPr>
                  <a:t>The value of an asset is the present value of future cash flows to the investor</a:t>
                </a:r>
              </a:p>
              <a:p>
                <a:pPr marL="0" indent="0">
                  <a:buNone/>
                </a:pPr>
                <a:r>
                  <a:rPr lang="en-US" sz="3200" dirty="0"/>
                  <a:t>The cash flows to owning a stock are:</a:t>
                </a:r>
              </a:p>
              <a:p>
                <a:pPr marL="0" indent="0">
                  <a:buNone/>
                </a:pPr>
                <a:r>
                  <a:rPr lang="en-US" sz="3200" dirty="0"/>
                  <a:t>	Dividends and value when you sell it. But when you sell it, the stock is worth the PV of dividends. Therefore:</a:t>
                </a:r>
              </a:p>
              <a:p>
                <a:pPr marL="0" indent="0">
                  <a:buNone/>
                </a:pPr>
                <a:endParaRPr lang="en-US" sz="3200" dirty="0"/>
              </a:p>
              <a:p>
                <a:pPr marL="0" indent="0">
                  <a:buNone/>
                </a:pPr>
                <a14:m>
                  <m:oMathPara xmlns:m="http://schemas.openxmlformats.org/officeDocument/2006/math">
                    <m:oMathParaPr>
                      <m:jc m:val="centerGroup"/>
                    </m:oMathParaPr>
                    <m:oMath xmlns:m="http://schemas.openxmlformats.org/officeDocument/2006/math">
                      <m:r>
                        <a:rPr lang="en-US" sz="3200" b="1" i="1" smtClean="0">
                          <a:latin typeface="Cambria Math" panose="02040503050406030204" pitchFamily="18" charset="0"/>
                        </a:rPr>
                        <m:t>𝑷</m:t>
                      </m:r>
                      <m:r>
                        <a:rPr lang="en-US" sz="3200" b="1" i="1">
                          <a:latin typeface="Cambria Math" panose="02040503050406030204" pitchFamily="18" charset="0"/>
                        </a:rPr>
                        <m:t>= </m:t>
                      </m:r>
                      <m:f>
                        <m:fPr>
                          <m:ctrlPr>
                            <a:rPr lang="en-US" sz="3200" b="1" i="1">
                              <a:latin typeface="Cambria Math" panose="02040503050406030204" pitchFamily="18" charset="0"/>
                            </a:rPr>
                          </m:ctrlPr>
                        </m:fPr>
                        <m:num>
                          <m:sSub>
                            <m:sSubPr>
                              <m:ctrlPr>
                                <a:rPr lang="en-US" sz="3200" b="1" i="1">
                                  <a:latin typeface="Cambria Math" panose="02040503050406030204" pitchFamily="18" charset="0"/>
                                </a:rPr>
                              </m:ctrlPr>
                            </m:sSubPr>
                            <m:e>
                              <m:r>
                                <a:rPr lang="en-US" sz="3200" b="1" i="1" smtClean="0">
                                  <a:latin typeface="Cambria Math" panose="02040503050406030204" pitchFamily="18" charset="0"/>
                                </a:rPr>
                                <m:t>𝑫</m:t>
                              </m:r>
                            </m:e>
                            <m:sub>
                              <m:r>
                                <a:rPr lang="en-US" sz="3200" b="1" i="1">
                                  <a:latin typeface="Cambria Math" panose="02040503050406030204" pitchFamily="18" charset="0"/>
                                </a:rPr>
                                <m:t>𝟏</m:t>
                              </m:r>
                            </m:sub>
                          </m:sSub>
                        </m:num>
                        <m:den>
                          <m:r>
                            <a:rPr lang="en-US" sz="3200" b="1" i="1">
                              <a:latin typeface="Cambria Math" panose="02040503050406030204" pitchFamily="18" charset="0"/>
                            </a:rPr>
                            <m:t>(</m:t>
                          </m:r>
                          <m:r>
                            <a:rPr lang="en-US" sz="3200" b="1" i="1">
                              <a:latin typeface="Cambria Math" panose="02040503050406030204" pitchFamily="18" charset="0"/>
                            </a:rPr>
                            <m:t>𝟏</m:t>
                          </m:r>
                          <m:r>
                            <a:rPr lang="en-US" sz="3200" b="1" i="1">
                              <a:latin typeface="Cambria Math" panose="02040503050406030204" pitchFamily="18" charset="0"/>
                            </a:rPr>
                            <m:t>+</m:t>
                          </m:r>
                          <m:r>
                            <a:rPr lang="en-US" sz="3200" b="1" i="1" smtClean="0">
                              <a:latin typeface="Cambria Math" panose="02040503050406030204" pitchFamily="18" charset="0"/>
                            </a:rPr>
                            <m:t>𝒌</m:t>
                          </m:r>
                          <m:r>
                            <a:rPr lang="en-US" sz="3200" b="1" i="1">
                              <a:latin typeface="Cambria Math" panose="02040503050406030204" pitchFamily="18" charset="0"/>
                            </a:rPr>
                            <m:t>)</m:t>
                          </m:r>
                        </m:den>
                      </m:f>
                      <m:r>
                        <a:rPr lang="en-US" sz="3200" b="1" i="1">
                          <a:latin typeface="Cambria Math" panose="02040503050406030204" pitchFamily="18" charset="0"/>
                        </a:rPr>
                        <m:t>+</m:t>
                      </m:r>
                      <m:f>
                        <m:fPr>
                          <m:ctrlPr>
                            <a:rPr lang="en-US" sz="3200" b="1" i="1">
                              <a:latin typeface="Cambria Math" panose="02040503050406030204" pitchFamily="18" charset="0"/>
                            </a:rPr>
                          </m:ctrlPr>
                        </m:fPr>
                        <m:num>
                          <m:sSub>
                            <m:sSubPr>
                              <m:ctrlPr>
                                <a:rPr lang="en-US" sz="3200" b="1" i="1">
                                  <a:latin typeface="Cambria Math" panose="02040503050406030204" pitchFamily="18" charset="0"/>
                                </a:rPr>
                              </m:ctrlPr>
                            </m:sSubPr>
                            <m:e>
                              <m:r>
                                <a:rPr lang="en-US" sz="3200" b="1" i="1" smtClean="0">
                                  <a:latin typeface="Cambria Math" panose="02040503050406030204" pitchFamily="18" charset="0"/>
                                </a:rPr>
                                <m:t>𝑫</m:t>
                              </m:r>
                            </m:e>
                            <m:sub>
                              <m:r>
                                <a:rPr lang="en-US" sz="3200" b="1" i="1">
                                  <a:latin typeface="Cambria Math" panose="02040503050406030204" pitchFamily="18" charset="0"/>
                                </a:rPr>
                                <m:t>𝟐</m:t>
                              </m:r>
                            </m:sub>
                          </m:sSub>
                        </m:num>
                        <m:den>
                          <m:d>
                            <m:dPr>
                              <m:ctrlPr>
                                <a:rPr lang="en-US" sz="3200" b="1" i="1">
                                  <a:latin typeface="Cambria Math" panose="02040503050406030204" pitchFamily="18" charset="0"/>
                                </a:rPr>
                              </m:ctrlPr>
                            </m:dPr>
                            <m:e>
                              <m:r>
                                <a:rPr lang="en-US" sz="3200" b="1" i="1">
                                  <a:latin typeface="Cambria Math" panose="02040503050406030204" pitchFamily="18" charset="0"/>
                                </a:rPr>
                                <m:t>𝟏</m:t>
                              </m:r>
                              <m:r>
                                <a:rPr lang="en-US" sz="3200" b="1" i="1">
                                  <a:latin typeface="Cambria Math" panose="02040503050406030204" pitchFamily="18" charset="0"/>
                                </a:rPr>
                                <m:t>+</m:t>
                              </m:r>
                              <m:r>
                                <a:rPr lang="en-US" sz="3200" b="1" i="1" smtClean="0">
                                  <a:latin typeface="Cambria Math" panose="02040503050406030204" pitchFamily="18" charset="0"/>
                                </a:rPr>
                                <m:t>𝒌</m:t>
                              </m:r>
                            </m:e>
                          </m:d>
                          <m:r>
                            <a:rPr lang="en-US" sz="3200" b="1" i="1" baseline="30000">
                              <a:latin typeface="Cambria Math" panose="02040503050406030204" pitchFamily="18" charset="0"/>
                            </a:rPr>
                            <m:t>𝟐</m:t>
                          </m:r>
                        </m:den>
                      </m:f>
                      <m:r>
                        <a:rPr lang="en-US" sz="3200" b="1" i="1">
                          <a:latin typeface="Cambria Math" panose="02040503050406030204" pitchFamily="18" charset="0"/>
                        </a:rPr>
                        <m:t>+…</m:t>
                      </m:r>
                      <m:f>
                        <m:fPr>
                          <m:ctrlPr>
                            <a:rPr lang="en-US" sz="3200" b="1" i="1" dirty="0">
                              <a:latin typeface="Cambria Math" panose="02040503050406030204" pitchFamily="18" charset="0"/>
                            </a:rPr>
                          </m:ctrlPr>
                        </m:fPr>
                        <m:num>
                          <m:sSub>
                            <m:sSubPr>
                              <m:ctrlPr>
                                <a:rPr lang="en-US" sz="3200" b="1" i="1" dirty="0">
                                  <a:latin typeface="Cambria Math" panose="02040503050406030204" pitchFamily="18" charset="0"/>
                                </a:rPr>
                              </m:ctrlPr>
                            </m:sSubPr>
                            <m:e>
                              <m:r>
                                <a:rPr lang="en-US" sz="3200" b="1" i="1" dirty="0" smtClean="0">
                                  <a:latin typeface="Cambria Math" panose="02040503050406030204" pitchFamily="18" charset="0"/>
                                </a:rPr>
                                <m:t>𝑫</m:t>
                              </m:r>
                            </m:e>
                            <m:sub>
                              <m:r>
                                <a:rPr lang="en-US" sz="3200" b="1" i="1" dirty="0">
                                  <a:latin typeface="Cambria Math" panose="02040503050406030204" pitchFamily="18" charset="0"/>
                                </a:rPr>
                                <m:t>𝒏</m:t>
                              </m:r>
                            </m:sub>
                          </m:sSub>
                        </m:num>
                        <m:den>
                          <m:sSup>
                            <m:sSupPr>
                              <m:ctrlPr>
                                <a:rPr lang="en-US" sz="3200" b="1" i="1" dirty="0">
                                  <a:latin typeface="Cambria Math" panose="02040503050406030204" pitchFamily="18" charset="0"/>
                                </a:rPr>
                              </m:ctrlPr>
                            </m:sSupPr>
                            <m:e>
                              <m:d>
                                <m:dPr>
                                  <m:ctrlPr>
                                    <a:rPr lang="en-US" sz="3200" b="1" i="1" dirty="0">
                                      <a:latin typeface="Cambria Math" panose="02040503050406030204" pitchFamily="18" charset="0"/>
                                    </a:rPr>
                                  </m:ctrlPr>
                                </m:dPr>
                                <m:e>
                                  <m:r>
                                    <a:rPr lang="en-US" sz="3200" b="1" i="1" dirty="0">
                                      <a:latin typeface="Cambria Math" panose="02040503050406030204" pitchFamily="18" charset="0"/>
                                    </a:rPr>
                                    <m:t>𝟏</m:t>
                                  </m:r>
                                  <m:r>
                                    <a:rPr lang="en-US" sz="3200" b="1" i="1" dirty="0">
                                      <a:latin typeface="Cambria Math" panose="02040503050406030204" pitchFamily="18" charset="0"/>
                                    </a:rPr>
                                    <m:t>+</m:t>
                                  </m:r>
                                  <m:r>
                                    <a:rPr lang="en-US" sz="3200" b="1" i="1" dirty="0" smtClean="0">
                                      <a:latin typeface="Cambria Math" panose="02040503050406030204" pitchFamily="18" charset="0"/>
                                    </a:rPr>
                                    <m:t>𝒌</m:t>
                                  </m:r>
                                </m:e>
                              </m:d>
                            </m:e>
                            <m:sup>
                              <m:r>
                                <a:rPr lang="en-US" sz="3200" b="1" i="1" dirty="0">
                                  <a:latin typeface="Cambria Math" panose="02040503050406030204" pitchFamily="18" charset="0"/>
                                </a:rPr>
                                <m:t>𝒏</m:t>
                              </m:r>
                            </m:sup>
                          </m:sSup>
                        </m:den>
                      </m:f>
                      <m:r>
                        <a:rPr lang="en-US" sz="3200" b="1" i="1" dirty="0" smtClean="0">
                          <a:latin typeface="Cambria Math" panose="02040503050406030204" pitchFamily="18" charset="0"/>
                        </a:rPr>
                        <m:t> </m:t>
                      </m:r>
                    </m:oMath>
                  </m:oMathPara>
                </a14:m>
                <a:endParaRPr lang="en-US" sz="3200" b="1" i="1" dirty="0">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r>
                        <a:rPr lang="en-US" sz="3200" b="1" i="1" dirty="0" smtClean="0">
                          <a:latin typeface="Cambria Math" panose="02040503050406030204" pitchFamily="18" charset="0"/>
                        </a:rPr>
                        <m:t>𝒘𝒉𝒆𝒓𝒆</m:t>
                      </m:r>
                      <m:r>
                        <a:rPr lang="en-US" sz="3200" b="1" i="1" dirty="0" smtClean="0">
                          <a:latin typeface="Cambria Math" panose="02040503050406030204" pitchFamily="18" charset="0"/>
                        </a:rPr>
                        <m:t> </m:t>
                      </m:r>
                      <m:r>
                        <a:rPr lang="en-US" sz="3200" b="1" i="1" dirty="0" smtClean="0">
                          <a:latin typeface="Cambria Math" panose="02040503050406030204" pitchFamily="18" charset="0"/>
                        </a:rPr>
                        <m:t>𝑫</m:t>
                      </m:r>
                      <m:r>
                        <a:rPr lang="en-US" sz="3200" b="1" i="1" dirty="0" smtClean="0">
                          <a:latin typeface="Cambria Math" panose="02040503050406030204" pitchFamily="18" charset="0"/>
                        </a:rPr>
                        <m:t>=</m:t>
                      </m:r>
                      <m:r>
                        <a:rPr lang="en-US" sz="3200" b="1" i="1" dirty="0" smtClean="0">
                          <a:latin typeface="Cambria Math" panose="02040503050406030204" pitchFamily="18" charset="0"/>
                        </a:rPr>
                        <m:t>𝒅𝒊𝒗𝒊𝒅𝒆𝒏𝒅</m:t>
                      </m:r>
                      <m:r>
                        <a:rPr lang="en-US" sz="3200" b="1" i="1" dirty="0" smtClean="0">
                          <a:latin typeface="Cambria Math" panose="02040503050406030204" pitchFamily="18" charset="0"/>
                        </a:rPr>
                        <m:t> </m:t>
                      </m:r>
                      <m:r>
                        <a:rPr lang="en-US" sz="3200" b="1" i="1" dirty="0" smtClean="0">
                          <a:latin typeface="Cambria Math" panose="02040503050406030204" pitchFamily="18" charset="0"/>
                        </a:rPr>
                        <m:t>𝒂𝒏𝒅</m:t>
                      </m:r>
                      <m:r>
                        <a:rPr lang="en-US" sz="3200" b="1" i="1" dirty="0" smtClean="0">
                          <a:latin typeface="Cambria Math" panose="02040503050406030204" pitchFamily="18" charset="0"/>
                        </a:rPr>
                        <m:t> </m:t>
                      </m:r>
                      <m:r>
                        <a:rPr lang="en-US" sz="3200" b="1" i="1" dirty="0" smtClean="0">
                          <a:latin typeface="Cambria Math" panose="02040503050406030204" pitchFamily="18" charset="0"/>
                        </a:rPr>
                        <m:t>𝒌</m:t>
                      </m:r>
                      <m:r>
                        <a:rPr lang="en-US" sz="3200" b="1" i="1" dirty="0" smtClean="0">
                          <a:latin typeface="Cambria Math" panose="02040503050406030204" pitchFamily="18" charset="0"/>
                        </a:rPr>
                        <m:t>= </m:t>
                      </m:r>
                      <m:r>
                        <a:rPr lang="en-US" sz="3200" b="1" i="1" dirty="0" smtClean="0">
                          <a:latin typeface="Cambria Math" panose="02040503050406030204" pitchFamily="18" charset="0"/>
                        </a:rPr>
                        <m:t>𝒅𝒊𝒔𝒄𝒐𝒖𝒏𝒕</m:t>
                      </m:r>
                      <m:r>
                        <a:rPr lang="en-US" sz="3200" b="1" i="1" dirty="0" smtClean="0">
                          <a:latin typeface="Cambria Math" panose="02040503050406030204" pitchFamily="18" charset="0"/>
                        </a:rPr>
                        <m:t> </m:t>
                      </m:r>
                      <m:r>
                        <a:rPr lang="en-US" sz="3200" b="1" i="1" dirty="0" smtClean="0">
                          <a:latin typeface="Cambria Math" panose="02040503050406030204" pitchFamily="18" charset="0"/>
                        </a:rPr>
                        <m:t>𝒓𝒂𝒕𝒆</m:t>
                      </m:r>
                    </m:oMath>
                  </m:oMathPara>
                </a14:m>
                <a:endParaRPr lang="en-US" sz="3200" dirty="0"/>
              </a:p>
              <a:p>
                <a:pPr marL="0" indent="0">
                  <a:buNone/>
                </a:pPr>
                <a:endParaRPr lang="en-US" sz="3200" dirty="0"/>
              </a:p>
              <a:p>
                <a:pPr marL="0" indent="0">
                  <a:buNone/>
                </a:pPr>
                <a:r>
                  <a:rPr lang="en-US" sz="3200" dirty="0"/>
                  <a:t>This is the same formula we saw last week (using X and CF as variables)</a:t>
                </a:r>
              </a:p>
              <a:p>
                <a:pPr marL="0" indent="0">
                  <a:buNone/>
                </a:pPr>
                <a:endParaRPr lang="en-US" sz="32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37606" y="345168"/>
                <a:ext cx="11536680" cy="6011182"/>
              </a:xfrm>
              <a:blipFill>
                <a:blip r:embed="rId3"/>
                <a:stretch>
                  <a:fillRect l="-1374" t="-2738" r="-846"/>
                </a:stretch>
              </a:blipFill>
            </p:spPr>
            <p:txBody>
              <a:bodyPr/>
              <a:lstStyle/>
              <a:p>
                <a:r>
                  <a:rPr lang="en-US">
                    <a:noFill/>
                  </a:rPr>
                  <a:t> </a:t>
                </a:r>
              </a:p>
            </p:txBody>
          </p:sp>
        </mc:Fallback>
      </mc:AlternateContent>
      <p:sp>
        <p:nvSpPr>
          <p:cNvPr id="4" name="Footer Placeholder 3"/>
          <p:cNvSpPr>
            <a:spLocks noGrp="1"/>
          </p:cNvSpPr>
          <p:nvPr>
            <p:ph type="ftr" sz="quarter" idx="11"/>
          </p:nvPr>
        </p:nvSpPr>
        <p:spPr/>
        <p:txBody>
          <a:bodyPr/>
          <a:lstStyle/>
          <a:p>
            <a:r>
              <a:rPr lang="en-US"/>
              <a:t>Week 2 Slides (Chapter 6) FIN 3600 Adam Schor</a:t>
            </a:r>
          </a:p>
        </p:txBody>
      </p:sp>
    </p:spTree>
    <p:extLst>
      <p:ext uri="{BB962C8B-B14F-4D97-AF65-F5344CB8AC3E}">
        <p14:creationId xmlns:p14="http://schemas.microsoft.com/office/powerpoint/2010/main" val="26771330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96389" y="487680"/>
                <a:ext cx="11225348" cy="5868670"/>
              </a:xfrm>
            </p:spPr>
            <p:txBody>
              <a:bodyPr/>
              <a:lstStyle/>
              <a:p>
                <a:pPr marL="0" indent="0">
                  <a:buNone/>
                </a:pPr>
                <a:r>
                  <a:rPr lang="en-US" dirty="0"/>
                  <a:t>Let’s assume for simplicity a constant growth rate, </a:t>
                </a:r>
                <a:r>
                  <a:rPr lang="en-US" i="1" dirty="0"/>
                  <a:t>g,</a:t>
                </a:r>
                <a:r>
                  <a:rPr lang="en-US" dirty="0"/>
                  <a:t> for dividends</a:t>
                </a:r>
              </a:p>
              <a:p>
                <a:pPr marL="457200" lvl="1" indent="0">
                  <a:buNone/>
                </a:pPr>
                <a:endParaRPr lang="en-US" dirty="0"/>
              </a:p>
              <a:p>
                <a:pPr marL="457200" lvl="1" indent="0">
                  <a:buNone/>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𝐷</m:t>
                          </m:r>
                        </m:e>
                        <m:sub>
                          <m:r>
                            <a:rPr lang="en-US" b="0" i="1" smtClean="0">
                              <a:latin typeface="Cambria Math" panose="02040503050406030204" pitchFamily="18" charset="0"/>
                            </a:rPr>
                            <m:t>2</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𝐷</m:t>
                          </m:r>
                        </m:e>
                        <m:sub>
                          <m:r>
                            <a:rPr lang="en-US" b="0" i="1" smtClean="0">
                              <a:latin typeface="Cambria Math" panose="02040503050406030204" pitchFamily="18" charset="0"/>
                            </a:rPr>
                            <m:t>1</m:t>
                          </m:r>
                        </m:sub>
                      </m:sSub>
                      <m:r>
                        <a:rPr lang="en-US" i="1">
                          <a:latin typeface="Cambria Math" panose="02040503050406030204" pitchFamily="18" charset="0"/>
                        </a:rPr>
                        <m:t>∗</m:t>
                      </m:r>
                      <m:d>
                        <m:dPr>
                          <m:ctrlPr>
                            <a:rPr lang="en-US" i="1">
                              <a:latin typeface="Cambria Math" panose="02040503050406030204" pitchFamily="18" charset="0"/>
                            </a:rPr>
                          </m:ctrlPr>
                        </m:dPr>
                        <m:e>
                          <m:r>
                            <a:rPr lang="en-US" i="1">
                              <a:latin typeface="Cambria Math" panose="02040503050406030204" pitchFamily="18" charset="0"/>
                            </a:rPr>
                            <m:t>1+</m:t>
                          </m:r>
                          <m:r>
                            <a:rPr lang="en-US" i="1">
                              <a:latin typeface="Cambria Math" panose="02040503050406030204" pitchFamily="18" charset="0"/>
                            </a:rPr>
                            <m:t>𝑔</m:t>
                          </m:r>
                        </m:e>
                      </m:d>
                    </m:oMath>
                  </m:oMathPara>
                </a14:m>
                <a:endParaRPr lang="en-US" i="1" dirty="0">
                  <a:latin typeface="Cambria Math" panose="02040503050406030204" pitchFamily="18" charset="0"/>
                </a:endParaRPr>
              </a:p>
              <a:p>
                <a:pPr marL="457200" lvl="1" indent="0">
                  <a:buNone/>
                </a:pPr>
                <a:r>
                  <a:rPr lang="en-US" b="0" dirty="0">
                    <a:ea typeface="Cambria Math" panose="02040503050406030204" pitchFamily="18" charset="0"/>
                  </a:rPr>
                  <a:t>				       </a:t>
                </a:r>
                <a14:m>
                  <m:oMath xmlns:m="http://schemas.openxmlformats.org/officeDocument/2006/math">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𝐷</m:t>
                        </m:r>
                      </m:e>
                      <m:sub>
                        <m:r>
                          <a:rPr lang="en-US" b="0" i="1" smtClean="0">
                            <a:latin typeface="Cambria Math" panose="02040503050406030204" pitchFamily="18" charset="0"/>
                            <a:ea typeface="Cambria Math" panose="02040503050406030204" pitchFamily="18" charset="0"/>
                          </a:rPr>
                          <m:t>3</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𝐷</m:t>
                        </m:r>
                      </m:e>
                      <m:sub>
                        <m:r>
                          <a:rPr lang="en-US" b="0" i="1" smtClean="0">
                            <a:latin typeface="Cambria Math" panose="02040503050406030204" pitchFamily="18" charset="0"/>
                            <a:ea typeface="Cambria Math" panose="02040503050406030204" pitchFamily="18" charset="0"/>
                          </a:rPr>
                          <m:t>1</m:t>
                        </m:r>
                      </m:sub>
                    </m:sSub>
                    <m:r>
                      <a:rPr lang="en-US" b="0" i="1" smtClean="0">
                        <a:latin typeface="Cambria Math" panose="02040503050406030204" pitchFamily="18" charset="0"/>
                        <a:ea typeface="Cambria Math" panose="02040503050406030204" pitchFamily="18" charset="0"/>
                      </a:rPr>
                      <m:t>∗</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1+</m:t>
                        </m:r>
                        <m:r>
                          <a:rPr lang="en-US" b="0" i="1" smtClean="0">
                            <a:latin typeface="Cambria Math" panose="02040503050406030204" pitchFamily="18" charset="0"/>
                            <a:ea typeface="Cambria Math" panose="02040503050406030204" pitchFamily="18" charset="0"/>
                          </a:rPr>
                          <m:t>𝑔</m:t>
                        </m:r>
                      </m:e>
                    </m:d>
                    <m:r>
                      <a:rPr lang="en-US" b="0" i="1" smtClean="0">
                        <a:latin typeface="Cambria Math" panose="02040503050406030204" pitchFamily="18" charset="0"/>
                        <a:ea typeface="Cambria Math" panose="02040503050406030204" pitchFamily="18" charset="0"/>
                      </a:rPr>
                      <m:t>∗</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1+</m:t>
                        </m:r>
                        <m:r>
                          <a:rPr lang="en-US" b="0" i="1" smtClean="0">
                            <a:latin typeface="Cambria Math" panose="02040503050406030204" pitchFamily="18" charset="0"/>
                            <a:ea typeface="Cambria Math" panose="02040503050406030204" pitchFamily="18" charset="0"/>
                          </a:rPr>
                          <m:t>𝑔</m:t>
                        </m:r>
                      </m:e>
                    </m:d>
                  </m:oMath>
                </a14:m>
                <a:endParaRPr lang="en-US" b="0" i="1" dirty="0">
                  <a:latin typeface="Cambria Math" panose="02040503050406030204" pitchFamily="18" charset="0"/>
                  <a:ea typeface="Cambria Math" panose="02040503050406030204" pitchFamily="18" charset="0"/>
                </a:endParaRPr>
              </a:p>
              <a:p>
                <a:pPr marL="457200" lvl="1" indent="0">
                  <a:buNone/>
                </a:pPr>
                <a:r>
                  <a:rPr lang="en-US" b="0" dirty="0">
                    <a:ea typeface="Cambria Math" panose="02040503050406030204" pitchFamily="18" charset="0"/>
                  </a:rPr>
                  <a:t>                                                            </a:t>
                </a:r>
                <a14:m>
                  <m:oMath xmlns:m="http://schemas.openxmlformats.org/officeDocument/2006/math">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𝐷</m:t>
                        </m:r>
                      </m:e>
                      <m:sub>
                        <m:r>
                          <a:rPr lang="en-US" b="0" i="1" smtClean="0">
                            <a:latin typeface="Cambria Math" panose="02040503050406030204" pitchFamily="18" charset="0"/>
                            <a:ea typeface="Cambria Math" panose="02040503050406030204" pitchFamily="18" charset="0"/>
                          </a:rPr>
                          <m:t>1</m:t>
                        </m:r>
                      </m:sub>
                    </m:sSub>
                    <m:r>
                      <a:rPr lang="en-US" b="0" i="1" smtClean="0">
                        <a:latin typeface="Cambria Math" panose="02040503050406030204" pitchFamily="18" charset="0"/>
                        <a:ea typeface="Cambria Math" panose="02040503050406030204" pitchFamily="18" charset="0"/>
                      </a:rPr>
                      <m:t>∗</m:t>
                    </m:r>
                    <m:sSup>
                      <m:sSupPr>
                        <m:ctrlPr>
                          <a:rPr lang="en-US" b="0" i="1" smtClean="0">
                            <a:latin typeface="Cambria Math" panose="02040503050406030204" pitchFamily="18" charset="0"/>
                            <a:ea typeface="Cambria Math" panose="02040503050406030204" pitchFamily="18" charset="0"/>
                          </a:rPr>
                        </m:ctrlPr>
                      </m:sSupPr>
                      <m:e>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1+</m:t>
                            </m:r>
                            <m:r>
                              <a:rPr lang="en-US" b="0" i="1" smtClean="0">
                                <a:latin typeface="Cambria Math" panose="02040503050406030204" pitchFamily="18" charset="0"/>
                                <a:ea typeface="Cambria Math" panose="02040503050406030204" pitchFamily="18" charset="0"/>
                              </a:rPr>
                              <m:t>𝑔</m:t>
                            </m:r>
                          </m:e>
                        </m:d>
                      </m:e>
                      <m:sup>
                        <m:r>
                          <a:rPr lang="en-US" b="0" i="1" smtClean="0">
                            <a:latin typeface="Cambria Math" panose="02040503050406030204" pitchFamily="18" charset="0"/>
                            <a:ea typeface="Cambria Math" panose="02040503050406030204" pitchFamily="18" charset="0"/>
                          </a:rPr>
                          <m:t>2</m:t>
                        </m:r>
                      </m:sup>
                    </m:sSup>
                  </m:oMath>
                </a14:m>
                <a:endParaRPr lang="en-US" b="0" dirty="0">
                  <a:ea typeface="Cambria Math" panose="02040503050406030204" pitchFamily="18" charset="0"/>
                </a:endParaRPr>
              </a:p>
              <a:p>
                <a:pPr marL="457200" lvl="1" indent="0">
                  <a:buNone/>
                </a:pPr>
                <a:r>
                  <a:rPr lang="en-US" dirty="0"/>
                  <a:t>Therefore we can rewrite our prior equation</a:t>
                </a:r>
              </a:p>
              <a:p>
                <a:pPr marL="457200" lvl="1" indent="0">
                  <a:buNone/>
                </a:pPr>
                <a:r>
                  <a:rPr lang="en-US" dirty="0"/>
                  <a:t> From this:</a:t>
                </a:r>
              </a:p>
              <a:p>
                <a:pPr marL="457200" lvl="1" indent="0">
                  <a:buNone/>
                </a:pPr>
                <a14:m>
                  <m:oMathPara xmlns:m="http://schemas.openxmlformats.org/officeDocument/2006/math">
                    <m:oMathParaPr>
                      <m:jc m:val="centerGroup"/>
                    </m:oMathParaPr>
                    <m:oMath xmlns:m="http://schemas.openxmlformats.org/officeDocument/2006/math">
                      <m:r>
                        <a:rPr lang="en-US" b="1" i="1">
                          <a:latin typeface="Cambria Math" panose="02040503050406030204" pitchFamily="18" charset="0"/>
                        </a:rPr>
                        <m:t>𝑷</m:t>
                      </m:r>
                      <m:r>
                        <a:rPr lang="en-US" b="1" i="1">
                          <a:latin typeface="Cambria Math" panose="02040503050406030204" pitchFamily="18" charset="0"/>
                        </a:rPr>
                        <m:t>= </m:t>
                      </m:r>
                      <m:f>
                        <m:fPr>
                          <m:ctrlPr>
                            <a:rPr lang="en-US" b="1" i="1">
                              <a:latin typeface="Cambria Math" panose="02040503050406030204" pitchFamily="18" charset="0"/>
                            </a:rPr>
                          </m:ctrlPr>
                        </m:fPr>
                        <m:num>
                          <m:sSub>
                            <m:sSubPr>
                              <m:ctrlPr>
                                <a:rPr lang="en-US" b="1" i="1">
                                  <a:latin typeface="Cambria Math" panose="02040503050406030204" pitchFamily="18" charset="0"/>
                                </a:rPr>
                              </m:ctrlPr>
                            </m:sSubPr>
                            <m:e>
                              <m:r>
                                <a:rPr lang="en-US" b="1" i="1">
                                  <a:latin typeface="Cambria Math" panose="02040503050406030204" pitchFamily="18" charset="0"/>
                                </a:rPr>
                                <m:t>𝑫</m:t>
                              </m:r>
                            </m:e>
                            <m:sub>
                              <m:r>
                                <a:rPr lang="en-US" b="1" i="1">
                                  <a:latin typeface="Cambria Math" panose="02040503050406030204" pitchFamily="18" charset="0"/>
                                </a:rPr>
                                <m:t>𝟏</m:t>
                              </m:r>
                            </m:sub>
                          </m:sSub>
                        </m:num>
                        <m:den>
                          <m:r>
                            <a:rPr lang="en-US" b="1" i="1">
                              <a:latin typeface="Cambria Math" panose="02040503050406030204" pitchFamily="18" charset="0"/>
                            </a:rPr>
                            <m:t>(</m:t>
                          </m:r>
                          <m:r>
                            <a:rPr lang="en-US" b="1" i="1">
                              <a:latin typeface="Cambria Math" panose="02040503050406030204" pitchFamily="18" charset="0"/>
                            </a:rPr>
                            <m:t>𝟏</m:t>
                          </m:r>
                          <m:r>
                            <a:rPr lang="en-US" b="1" i="1">
                              <a:latin typeface="Cambria Math" panose="02040503050406030204" pitchFamily="18" charset="0"/>
                            </a:rPr>
                            <m:t>+</m:t>
                          </m:r>
                          <m:r>
                            <a:rPr lang="en-US" b="1" i="1">
                              <a:latin typeface="Cambria Math" panose="02040503050406030204" pitchFamily="18" charset="0"/>
                            </a:rPr>
                            <m:t>𝒌</m:t>
                          </m:r>
                          <m:r>
                            <a:rPr lang="en-US" b="1" i="1">
                              <a:latin typeface="Cambria Math" panose="02040503050406030204" pitchFamily="18" charset="0"/>
                            </a:rPr>
                            <m:t>)</m:t>
                          </m:r>
                        </m:den>
                      </m:f>
                      <m:r>
                        <a:rPr lang="en-US" b="1" i="1">
                          <a:latin typeface="Cambria Math" panose="02040503050406030204" pitchFamily="18" charset="0"/>
                        </a:rPr>
                        <m:t>+</m:t>
                      </m:r>
                      <m:f>
                        <m:fPr>
                          <m:ctrlPr>
                            <a:rPr lang="en-US" b="1" i="1">
                              <a:latin typeface="Cambria Math" panose="02040503050406030204" pitchFamily="18" charset="0"/>
                            </a:rPr>
                          </m:ctrlPr>
                        </m:fPr>
                        <m:num>
                          <m:sSub>
                            <m:sSubPr>
                              <m:ctrlPr>
                                <a:rPr lang="en-US" b="1" i="1">
                                  <a:latin typeface="Cambria Math" panose="02040503050406030204" pitchFamily="18" charset="0"/>
                                </a:rPr>
                              </m:ctrlPr>
                            </m:sSubPr>
                            <m:e>
                              <m:r>
                                <a:rPr lang="en-US" b="1" i="1">
                                  <a:latin typeface="Cambria Math" panose="02040503050406030204" pitchFamily="18" charset="0"/>
                                </a:rPr>
                                <m:t>𝑫</m:t>
                              </m:r>
                            </m:e>
                            <m:sub>
                              <m:r>
                                <a:rPr lang="en-US" b="1" i="1">
                                  <a:latin typeface="Cambria Math" panose="02040503050406030204" pitchFamily="18" charset="0"/>
                                </a:rPr>
                                <m:t>𝟐</m:t>
                              </m:r>
                            </m:sub>
                          </m:sSub>
                        </m:num>
                        <m:den>
                          <m:d>
                            <m:dPr>
                              <m:ctrlPr>
                                <a:rPr lang="en-US" b="1" i="1">
                                  <a:latin typeface="Cambria Math" panose="02040503050406030204" pitchFamily="18" charset="0"/>
                                </a:rPr>
                              </m:ctrlPr>
                            </m:dPr>
                            <m:e>
                              <m:r>
                                <a:rPr lang="en-US" b="1" i="1">
                                  <a:latin typeface="Cambria Math" panose="02040503050406030204" pitchFamily="18" charset="0"/>
                                </a:rPr>
                                <m:t>𝟏</m:t>
                              </m:r>
                              <m:r>
                                <a:rPr lang="en-US" b="1" i="1">
                                  <a:latin typeface="Cambria Math" panose="02040503050406030204" pitchFamily="18" charset="0"/>
                                </a:rPr>
                                <m:t>+</m:t>
                              </m:r>
                              <m:r>
                                <a:rPr lang="en-US" b="1" i="1">
                                  <a:latin typeface="Cambria Math" panose="02040503050406030204" pitchFamily="18" charset="0"/>
                                </a:rPr>
                                <m:t>𝒌</m:t>
                              </m:r>
                            </m:e>
                          </m:d>
                          <m:r>
                            <a:rPr lang="en-US" b="1" i="1" baseline="30000">
                              <a:latin typeface="Cambria Math" panose="02040503050406030204" pitchFamily="18" charset="0"/>
                            </a:rPr>
                            <m:t>𝟐</m:t>
                          </m:r>
                        </m:den>
                      </m:f>
                      <m:r>
                        <a:rPr lang="en-US" b="1" i="1">
                          <a:latin typeface="Cambria Math" panose="02040503050406030204" pitchFamily="18" charset="0"/>
                        </a:rPr>
                        <m:t>+…</m:t>
                      </m:r>
                      <m:f>
                        <m:fPr>
                          <m:ctrlPr>
                            <a:rPr lang="en-US" b="1" i="1" dirty="0">
                              <a:latin typeface="Cambria Math" panose="02040503050406030204" pitchFamily="18" charset="0"/>
                            </a:rPr>
                          </m:ctrlPr>
                        </m:fPr>
                        <m:num>
                          <m:sSub>
                            <m:sSubPr>
                              <m:ctrlPr>
                                <a:rPr lang="en-US" b="1" i="1" dirty="0">
                                  <a:latin typeface="Cambria Math" panose="02040503050406030204" pitchFamily="18" charset="0"/>
                                </a:rPr>
                              </m:ctrlPr>
                            </m:sSubPr>
                            <m:e>
                              <m:r>
                                <a:rPr lang="en-US" b="1" i="1" dirty="0">
                                  <a:latin typeface="Cambria Math" panose="02040503050406030204" pitchFamily="18" charset="0"/>
                                </a:rPr>
                                <m:t>𝑫</m:t>
                              </m:r>
                            </m:e>
                            <m:sub>
                              <m:r>
                                <a:rPr lang="en-US" b="1" i="1" dirty="0">
                                  <a:latin typeface="Cambria Math" panose="02040503050406030204" pitchFamily="18" charset="0"/>
                                </a:rPr>
                                <m:t>𝒏</m:t>
                              </m:r>
                            </m:sub>
                          </m:sSub>
                        </m:num>
                        <m:den>
                          <m:sSup>
                            <m:sSupPr>
                              <m:ctrlPr>
                                <a:rPr lang="en-US" b="1" i="1" dirty="0">
                                  <a:latin typeface="Cambria Math" panose="02040503050406030204" pitchFamily="18" charset="0"/>
                                </a:rPr>
                              </m:ctrlPr>
                            </m:sSupPr>
                            <m:e>
                              <m:d>
                                <m:dPr>
                                  <m:ctrlPr>
                                    <a:rPr lang="en-US" b="1" i="1" dirty="0">
                                      <a:latin typeface="Cambria Math" panose="02040503050406030204" pitchFamily="18" charset="0"/>
                                    </a:rPr>
                                  </m:ctrlPr>
                                </m:dPr>
                                <m:e>
                                  <m:r>
                                    <a:rPr lang="en-US" b="1" i="1" dirty="0">
                                      <a:latin typeface="Cambria Math" panose="02040503050406030204" pitchFamily="18" charset="0"/>
                                    </a:rPr>
                                    <m:t>𝟏</m:t>
                                  </m:r>
                                  <m:r>
                                    <a:rPr lang="en-US" b="1" i="1" dirty="0">
                                      <a:latin typeface="Cambria Math" panose="02040503050406030204" pitchFamily="18" charset="0"/>
                                    </a:rPr>
                                    <m:t>+</m:t>
                                  </m:r>
                                  <m:r>
                                    <a:rPr lang="en-US" b="1" i="1" dirty="0">
                                      <a:latin typeface="Cambria Math" panose="02040503050406030204" pitchFamily="18" charset="0"/>
                                    </a:rPr>
                                    <m:t>𝒌</m:t>
                                  </m:r>
                                </m:e>
                              </m:d>
                            </m:e>
                            <m:sup>
                              <m:r>
                                <a:rPr lang="en-US" b="1" i="1" dirty="0">
                                  <a:latin typeface="Cambria Math" panose="02040503050406030204" pitchFamily="18" charset="0"/>
                                </a:rPr>
                                <m:t>𝒏</m:t>
                              </m:r>
                            </m:sup>
                          </m:sSup>
                        </m:den>
                      </m:f>
                    </m:oMath>
                  </m:oMathPara>
                </a14:m>
                <a:endParaRPr lang="en-US" dirty="0"/>
              </a:p>
              <a:p>
                <a:pPr marL="457200" lvl="1" indent="0">
                  <a:buNone/>
                </a:pPr>
                <a:endParaRPr lang="en-US" dirty="0"/>
              </a:p>
              <a:p>
                <a:pPr marL="457200" lvl="1" indent="0">
                  <a:buNone/>
                </a:pPr>
                <a:r>
                  <a:rPr lang="en-US" dirty="0"/>
                  <a:t>To this:</a:t>
                </a:r>
              </a:p>
              <a:p>
                <a:pPr marL="457200" lvl="1" indent="0">
                  <a:buNone/>
                </a:pPr>
                <a14:m>
                  <m:oMath xmlns:m="http://schemas.openxmlformats.org/officeDocument/2006/math">
                    <m:r>
                      <a:rPr lang="en-US" sz="3200" b="0" i="1" smtClean="0">
                        <a:latin typeface="Cambria Math" panose="02040503050406030204" pitchFamily="18" charset="0"/>
                      </a:rPr>
                      <m:t>𝑃</m:t>
                    </m:r>
                    <m:r>
                      <a:rPr lang="en-US" sz="3200" b="0" i="1" smtClean="0">
                        <a:latin typeface="Cambria Math" panose="02040503050406030204" pitchFamily="18" charset="0"/>
                      </a:rPr>
                      <m:t>=</m:t>
                    </m:r>
                    <m:f>
                      <m:fPr>
                        <m:ctrlPr>
                          <a:rPr lang="en-US" sz="3200" b="0" i="1" smtClean="0">
                            <a:latin typeface="Cambria Math" panose="02040503050406030204" pitchFamily="18" charset="0"/>
                          </a:rPr>
                        </m:ctrlPr>
                      </m:fPr>
                      <m:num>
                        <m:sSub>
                          <m:sSubPr>
                            <m:ctrlPr>
                              <a:rPr lang="en-US" sz="3200" b="0" i="1" smtClean="0">
                                <a:latin typeface="Cambria Math" panose="02040503050406030204" pitchFamily="18" charset="0"/>
                              </a:rPr>
                            </m:ctrlPr>
                          </m:sSubPr>
                          <m:e>
                            <m:r>
                              <a:rPr lang="en-US" sz="3200" b="0" i="1" smtClean="0">
                                <a:latin typeface="Cambria Math" panose="02040503050406030204" pitchFamily="18" charset="0"/>
                              </a:rPr>
                              <m:t>𝐷</m:t>
                            </m:r>
                          </m:e>
                          <m:sub>
                            <m:r>
                              <a:rPr lang="en-US" sz="3200" b="0" i="1" smtClean="0">
                                <a:latin typeface="Cambria Math" panose="02040503050406030204" pitchFamily="18" charset="0"/>
                              </a:rPr>
                              <m:t>1</m:t>
                            </m:r>
                          </m:sub>
                        </m:sSub>
                      </m:num>
                      <m:den>
                        <m:r>
                          <a:rPr lang="en-US" sz="3200" b="0" i="1" smtClean="0">
                            <a:latin typeface="Cambria Math" panose="02040503050406030204" pitchFamily="18" charset="0"/>
                          </a:rPr>
                          <m:t>(1+</m:t>
                        </m:r>
                        <m:r>
                          <a:rPr lang="en-US" sz="3200" b="0" i="1" smtClean="0">
                            <a:latin typeface="Cambria Math" panose="02040503050406030204" pitchFamily="18" charset="0"/>
                          </a:rPr>
                          <m:t>𝑘</m:t>
                        </m:r>
                        <m:r>
                          <a:rPr lang="en-US" sz="3200" b="0" i="1" smtClean="0">
                            <a:latin typeface="Cambria Math" panose="02040503050406030204" pitchFamily="18" charset="0"/>
                          </a:rPr>
                          <m:t>)</m:t>
                        </m:r>
                      </m:den>
                    </m:f>
                    <m:r>
                      <a:rPr lang="en-US" sz="3200" b="0" i="1" smtClean="0">
                        <a:latin typeface="Cambria Math" panose="02040503050406030204" pitchFamily="18" charset="0"/>
                      </a:rPr>
                      <m:t>+</m:t>
                    </m:r>
                    <m:f>
                      <m:fPr>
                        <m:ctrlPr>
                          <a:rPr lang="en-US" sz="3200" b="0" i="1" smtClean="0">
                            <a:latin typeface="Cambria Math" panose="02040503050406030204" pitchFamily="18" charset="0"/>
                          </a:rPr>
                        </m:ctrlPr>
                      </m:fPr>
                      <m:num>
                        <m:sSub>
                          <m:sSubPr>
                            <m:ctrlPr>
                              <a:rPr lang="en-US" sz="3200" b="0" i="1" smtClean="0">
                                <a:latin typeface="Cambria Math" panose="02040503050406030204" pitchFamily="18" charset="0"/>
                              </a:rPr>
                            </m:ctrlPr>
                          </m:sSubPr>
                          <m:e>
                            <m:r>
                              <a:rPr lang="en-US" sz="3200" b="0" i="1" smtClean="0">
                                <a:latin typeface="Cambria Math" panose="02040503050406030204" pitchFamily="18" charset="0"/>
                              </a:rPr>
                              <m:t>𝐷</m:t>
                            </m:r>
                          </m:e>
                          <m:sub>
                            <m:r>
                              <a:rPr lang="en-US" sz="3200" b="0" i="1" smtClean="0">
                                <a:latin typeface="Cambria Math" panose="02040503050406030204" pitchFamily="18" charset="0"/>
                              </a:rPr>
                              <m:t>1</m:t>
                            </m:r>
                          </m:sub>
                        </m:sSub>
                        <m:r>
                          <a:rPr lang="en-US" sz="3200" b="0" i="1" smtClean="0">
                            <a:latin typeface="Cambria Math" panose="02040503050406030204" pitchFamily="18" charset="0"/>
                          </a:rPr>
                          <m:t>∗(1+</m:t>
                        </m:r>
                        <m:r>
                          <a:rPr lang="en-US" sz="3200" b="0" i="1" smtClean="0">
                            <a:latin typeface="Cambria Math" panose="02040503050406030204" pitchFamily="18" charset="0"/>
                          </a:rPr>
                          <m:t>𝑔</m:t>
                        </m:r>
                        <m:r>
                          <a:rPr lang="en-US" sz="3200" b="0" i="1" smtClean="0">
                            <a:latin typeface="Cambria Math" panose="02040503050406030204" pitchFamily="18" charset="0"/>
                          </a:rPr>
                          <m:t>)</m:t>
                        </m:r>
                      </m:num>
                      <m:den>
                        <m:sSup>
                          <m:sSupPr>
                            <m:ctrlPr>
                              <a:rPr lang="en-US" sz="3200" b="0" i="1" smtClean="0">
                                <a:latin typeface="Cambria Math" panose="02040503050406030204" pitchFamily="18" charset="0"/>
                              </a:rPr>
                            </m:ctrlPr>
                          </m:sSupPr>
                          <m:e>
                            <m:r>
                              <a:rPr lang="en-US" sz="3200" b="0" i="1" smtClean="0">
                                <a:latin typeface="Cambria Math" panose="02040503050406030204" pitchFamily="18" charset="0"/>
                              </a:rPr>
                              <m:t>(1+</m:t>
                            </m:r>
                            <m:r>
                              <a:rPr lang="en-US" sz="3200" b="0" i="1" smtClean="0">
                                <a:latin typeface="Cambria Math" panose="02040503050406030204" pitchFamily="18" charset="0"/>
                              </a:rPr>
                              <m:t>𝑘</m:t>
                            </m:r>
                            <m:r>
                              <a:rPr lang="en-US" sz="3200" b="0" i="1" smtClean="0">
                                <a:latin typeface="Cambria Math" panose="02040503050406030204" pitchFamily="18" charset="0"/>
                              </a:rPr>
                              <m:t>)</m:t>
                            </m:r>
                          </m:e>
                          <m:sup>
                            <m:r>
                              <a:rPr lang="en-US" sz="3200" b="0" i="1" smtClean="0">
                                <a:latin typeface="Cambria Math" panose="02040503050406030204" pitchFamily="18" charset="0"/>
                              </a:rPr>
                              <m:t>2</m:t>
                            </m:r>
                          </m:sup>
                        </m:sSup>
                      </m:den>
                    </m:f>
                    <m:r>
                      <a:rPr lang="en-US" sz="3200" b="0" i="1" smtClean="0">
                        <a:latin typeface="Cambria Math" panose="02040503050406030204" pitchFamily="18" charset="0"/>
                      </a:rPr>
                      <m:t>+</m:t>
                    </m:r>
                    <m:f>
                      <m:fPr>
                        <m:ctrlPr>
                          <a:rPr lang="en-US" sz="3200" b="0" i="1" smtClean="0">
                            <a:latin typeface="Cambria Math" panose="02040503050406030204" pitchFamily="18" charset="0"/>
                          </a:rPr>
                        </m:ctrlPr>
                      </m:fPr>
                      <m:num>
                        <m:sSub>
                          <m:sSubPr>
                            <m:ctrlPr>
                              <a:rPr lang="en-US" sz="3200" b="0" i="1" smtClean="0">
                                <a:latin typeface="Cambria Math" panose="02040503050406030204" pitchFamily="18" charset="0"/>
                              </a:rPr>
                            </m:ctrlPr>
                          </m:sSubPr>
                          <m:e>
                            <m:r>
                              <a:rPr lang="en-US" sz="3200" b="0" i="1" smtClean="0">
                                <a:latin typeface="Cambria Math" panose="02040503050406030204" pitchFamily="18" charset="0"/>
                              </a:rPr>
                              <m:t>𝐷</m:t>
                            </m:r>
                          </m:e>
                          <m:sub>
                            <m:r>
                              <a:rPr lang="en-US" sz="3200" b="0" i="1" smtClean="0">
                                <a:latin typeface="Cambria Math" panose="02040503050406030204" pitchFamily="18" charset="0"/>
                              </a:rPr>
                              <m:t>1</m:t>
                            </m:r>
                          </m:sub>
                        </m:sSub>
                        <m:r>
                          <a:rPr lang="en-US" sz="3200" b="0" i="1" smtClean="0">
                            <a:latin typeface="Cambria Math" panose="02040503050406030204" pitchFamily="18" charset="0"/>
                          </a:rPr>
                          <m:t>∗</m:t>
                        </m:r>
                        <m:sSup>
                          <m:sSupPr>
                            <m:ctrlPr>
                              <a:rPr lang="en-US" sz="3200" b="0" i="1" smtClean="0">
                                <a:latin typeface="Cambria Math" panose="02040503050406030204" pitchFamily="18" charset="0"/>
                              </a:rPr>
                            </m:ctrlPr>
                          </m:sSupPr>
                          <m:e>
                            <m:r>
                              <a:rPr lang="en-US" sz="3200" b="0" i="1" smtClean="0">
                                <a:latin typeface="Cambria Math" panose="02040503050406030204" pitchFamily="18" charset="0"/>
                              </a:rPr>
                              <m:t>(1+</m:t>
                            </m:r>
                            <m:r>
                              <a:rPr lang="en-US" sz="3200" b="0" i="1" smtClean="0">
                                <a:latin typeface="Cambria Math" panose="02040503050406030204" pitchFamily="18" charset="0"/>
                              </a:rPr>
                              <m:t>𝑔</m:t>
                            </m:r>
                            <m:r>
                              <a:rPr lang="en-US" sz="3200" b="0" i="1" smtClean="0">
                                <a:latin typeface="Cambria Math" panose="02040503050406030204" pitchFamily="18" charset="0"/>
                              </a:rPr>
                              <m:t>)</m:t>
                            </m:r>
                          </m:e>
                          <m:sup>
                            <m:r>
                              <a:rPr lang="en-US" sz="3200" b="0" i="1" smtClean="0">
                                <a:latin typeface="Cambria Math" panose="02040503050406030204" pitchFamily="18" charset="0"/>
                              </a:rPr>
                              <m:t>2</m:t>
                            </m:r>
                          </m:sup>
                        </m:sSup>
                      </m:num>
                      <m:den>
                        <m:sSup>
                          <m:sSupPr>
                            <m:ctrlPr>
                              <a:rPr lang="en-US" sz="3200" b="0" i="1" smtClean="0">
                                <a:latin typeface="Cambria Math" panose="02040503050406030204" pitchFamily="18" charset="0"/>
                              </a:rPr>
                            </m:ctrlPr>
                          </m:sSupPr>
                          <m:e>
                            <m:r>
                              <a:rPr lang="en-US" sz="3200" b="0" i="1" smtClean="0">
                                <a:latin typeface="Cambria Math" panose="02040503050406030204" pitchFamily="18" charset="0"/>
                              </a:rPr>
                              <m:t>(1+</m:t>
                            </m:r>
                            <m:r>
                              <a:rPr lang="en-US" sz="3200" b="0" i="1" smtClean="0">
                                <a:latin typeface="Cambria Math" panose="02040503050406030204" pitchFamily="18" charset="0"/>
                              </a:rPr>
                              <m:t>𝑘</m:t>
                            </m:r>
                            <m:r>
                              <a:rPr lang="en-US" sz="3200" b="0" i="1" smtClean="0">
                                <a:latin typeface="Cambria Math" panose="02040503050406030204" pitchFamily="18" charset="0"/>
                              </a:rPr>
                              <m:t>)</m:t>
                            </m:r>
                          </m:e>
                          <m:sup>
                            <m:r>
                              <a:rPr lang="en-US" sz="3200" b="0" i="1" smtClean="0">
                                <a:latin typeface="Cambria Math" panose="02040503050406030204" pitchFamily="18" charset="0"/>
                              </a:rPr>
                              <m:t>3</m:t>
                            </m:r>
                          </m:sup>
                        </m:sSup>
                      </m:den>
                    </m:f>
                    <m:r>
                      <a:rPr lang="en-US" sz="3200" b="0" i="1" smtClean="0">
                        <a:latin typeface="Cambria Math" panose="02040503050406030204" pitchFamily="18" charset="0"/>
                      </a:rPr>
                      <m:t>+…</m:t>
                    </m:r>
                    <m:f>
                      <m:fPr>
                        <m:ctrlPr>
                          <a:rPr lang="en-US" sz="3200" b="0" i="1" smtClean="0">
                            <a:latin typeface="Cambria Math" panose="02040503050406030204" pitchFamily="18" charset="0"/>
                          </a:rPr>
                        </m:ctrlPr>
                      </m:fPr>
                      <m:num>
                        <m:sSub>
                          <m:sSubPr>
                            <m:ctrlPr>
                              <a:rPr lang="en-US" sz="3200" b="0" i="1" smtClean="0">
                                <a:latin typeface="Cambria Math" panose="02040503050406030204" pitchFamily="18" charset="0"/>
                              </a:rPr>
                            </m:ctrlPr>
                          </m:sSubPr>
                          <m:e>
                            <m:r>
                              <a:rPr lang="en-US" sz="3200" b="0" i="1" smtClean="0">
                                <a:latin typeface="Cambria Math" panose="02040503050406030204" pitchFamily="18" charset="0"/>
                              </a:rPr>
                              <m:t>𝐷</m:t>
                            </m:r>
                          </m:e>
                          <m:sub>
                            <m:r>
                              <a:rPr lang="en-US" sz="3200" b="0" i="1" smtClean="0">
                                <a:latin typeface="Cambria Math" panose="02040503050406030204" pitchFamily="18" charset="0"/>
                              </a:rPr>
                              <m:t>1</m:t>
                            </m:r>
                          </m:sub>
                        </m:sSub>
                        <m:r>
                          <a:rPr lang="en-US" sz="3200" b="0" i="1" smtClean="0">
                            <a:latin typeface="Cambria Math" panose="02040503050406030204" pitchFamily="18" charset="0"/>
                          </a:rPr>
                          <m:t>∗</m:t>
                        </m:r>
                        <m:sSup>
                          <m:sSupPr>
                            <m:ctrlPr>
                              <a:rPr lang="en-US" sz="3200" b="0" i="1" smtClean="0">
                                <a:latin typeface="Cambria Math" panose="02040503050406030204" pitchFamily="18" charset="0"/>
                              </a:rPr>
                            </m:ctrlPr>
                          </m:sSupPr>
                          <m:e>
                            <m:r>
                              <a:rPr lang="en-US" sz="3200" b="0" i="1" smtClean="0">
                                <a:latin typeface="Cambria Math" panose="02040503050406030204" pitchFamily="18" charset="0"/>
                              </a:rPr>
                              <m:t>(1+</m:t>
                            </m:r>
                            <m:r>
                              <a:rPr lang="en-US" sz="3200" b="0" i="1" smtClean="0">
                                <a:latin typeface="Cambria Math" panose="02040503050406030204" pitchFamily="18" charset="0"/>
                              </a:rPr>
                              <m:t>𝑔</m:t>
                            </m:r>
                            <m:r>
                              <a:rPr lang="en-US" sz="3200" b="0" i="1" smtClean="0">
                                <a:latin typeface="Cambria Math" panose="02040503050406030204" pitchFamily="18" charset="0"/>
                              </a:rPr>
                              <m:t>)</m:t>
                            </m:r>
                          </m:e>
                          <m:sup>
                            <m:r>
                              <a:rPr lang="en-US" sz="3200" b="0" i="1" smtClean="0">
                                <a:latin typeface="Cambria Math" panose="02040503050406030204" pitchFamily="18" charset="0"/>
                              </a:rPr>
                              <m:t>𝑛</m:t>
                            </m:r>
                            <m:r>
                              <a:rPr lang="en-US" sz="3200" b="0" i="1" smtClean="0">
                                <a:latin typeface="Cambria Math" panose="02040503050406030204" pitchFamily="18" charset="0"/>
                              </a:rPr>
                              <m:t>−1</m:t>
                            </m:r>
                          </m:sup>
                        </m:sSup>
                      </m:num>
                      <m:den>
                        <m:sSup>
                          <m:sSupPr>
                            <m:ctrlPr>
                              <a:rPr lang="en-US" sz="3200" b="0" i="1" smtClean="0">
                                <a:latin typeface="Cambria Math" panose="02040503050406030204" pitchFamily="18" charset="0"/>
                              </a:rPr>
                            </m:ctrlPr>
                          </m:sSupPr>
                          <m:e>
                            <m:r>
                              <a:rPr lang="en-US" sz="3200" b="0" i="1" smtClean="0">
                                <a:latin typeface="Cambria Math" panose="02040503050406030204" pitchFamily="18" charset="0"/>
                              </a:rPr>
                              <m:t>(1+</m:t>
                            </m:r>
                            <m:r>
                              <a:rPr lang="en-US" sz="3200" b="0" i="1" smtClean="0">
                                <a:latin typeface="Cambria Math" panose="02040503050406030204" pitchFamily="18" charset="0"/>
                              </a:rPr>
                              <m:t>𝑘</m:t>
                            </m:r>
                            <m:r>
                              <a:rPr lang="en-US" sz="3200" b="0" i="1" smtClean="0">
                                <a:latin typeface="Cambria Math" panose="02040503050406030204" pitchFamily="18" charset="0"/>
                              </a:rPr>
                              <m:t>)</m:t>
                            </m:r>
                          </m:e>
                          <m:sup>
                            <m:r>
                              <a:rPr lang="en-US" sz="3200" b="0" i="1" smtClean="0">
                                <a:latin typeface="Cambria Math" panose="02040503050406030204" pitchFamily="18" charset="0"/>
                              </a:rPr>
                              <m:t>𝑛</m:t>
                            </m:r>
                          </m:sup>
                        </m:sSup>
                      </m:den>
                    </m:f>
                  </m:oMath>
                </a14:m>
                <a:r>
                  <a:rPr lang="en-US" dirty="0"/>
                  <a:t> </a:t>
                </a:r>
              </a:p>
              <a:p>
                <a:pPr marL="457200" lvl="1" indent="0">
                  <a:buNone/>
                </a:pPr>
                <a:endParaRPr lang="en-US" dirty="0"/>
              </a:p>
              <a:p>
                <a:pPr marL="457200" lvl="1" indent="0">
                  <a:buNone/>
                </a:pP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96389" y="487680"/>
                <a:ext cx="11225348" cy="5868670"/>
              </a:xfrm>
              <a:blipFill>
                <a:blip r:embed="rId3"/>
                <a:stretch>
                  <a:fillRect l="-1086" t="-1661"/>
                </a:stretch>
              </a:blipFill>
            </p:spPr>
            <p:txBody>
              <a:bodyPr/>
              <a:lstStyle/>
              <a:p>
                <a:r>
                  <a:rPr lang="en-US">
                    <a:noFill/>
                  </a:rPr>
                  <a:t> </a:t>
                </a:r>
              </a:p>
            </p:txBody>
          </p:sp>
        </mc:Fallback>
      </mc:AlternateContent>
      <p:sp>
        <p:nvSpPr>
          <p:cNvPr id="4" name="Footer Placeholder 3"/>
          <p:cNvSpPr>
            <a:spLocks noGrp="1"/>
          </p:cNvSpPr>
          <p:nvPr>
            <p:ph type="ftr" sz="quarter" idx="11"/>
          </p:nvPr>
        </p:nvSpPr>
        <p:spPr/>
        <p:txBody>
          <a:bodyPr/>
          <a:lstStyle/>
          <a:p>
            <a:r>
              <a:rPr lang="en-US"/>
              <a:t>Week 2 Slides (Chapter 6) FIN 3600 Adam Schor</a:t>
            </a:r>
          </a:p>
        </p:txBody>
      </p:sp>
    </p:spTree>
    <p:extLst>
      <p:ext uri="{BB962C8B-B14F-4D97-AF65-F5344CB8AC3E}">
        <p14:creationId xmlns:p14="http://schemas.microsoft.com/office/powerpoint/2010/main" val="7849300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505097" y="330926"/>
                <a:ext cx="10848703" cy="5846037"/>
              </a:xfrm>
            </p:spPr>
            <p:txBody>
              <a:bodyPr>
                <a:normAutofit/>
              </a:bodyPr>
              <a:lstStyle/>
              <a:p>
                <a:pPr marL="0" indent="0">
                  <a:buNone/>
                </a:pPr>
                <a:r>
                  <a:rPr lang="en-US" sz="3600" dirty="0"/>
                  <a:t>You can also think in terms of </a:t>
                </a:r>
                <a14:m>
                  <m:oMath xmlns:m="http://schemas.openxmlformats.org/officeDocument/2006/math">
                    <m:sSub>
                      <m:sSubPr>
                        <m:ctrlPr>
                          <a:rPr lang="en-US" sz="3600" i="1" smtClean="0">
                            <a:latin typeface="Cambria Math" panose="02040503050406030204" pitchFamily="18" charset="0"/>
                          </a:rPr>
                        </m:ctrlPr>
                      </m:sSubPr>
                      <m:e>
                        <m:r>
                          <a:rPr lang="en-US" sz="3600" b="0" i="1" smtClean="0">
                            <a:latin typeface="Cambria Math" panose="02040503050406030204" pitchFamily="18" charset="0"/>
                          </a:rPr>
                          <m:t>𝐷</m:t>
                        </m:r>
                      </m:e>
                      <m:sub>
                        <m:r>
                          <a:rPr lang="en-US" sz="3600" b="0" i="1" smtClean="0">
                            <a:latin typeface="Cambria Math" panose="02040503050406030204" pitchFamily="18" charset="0"/>
                          </a:rPr>
                          <m:t>0</m:t>
                        </m:r>
                      </m:sub>
                    </m:sSub>
                  </m:oMath>
                </a14:m>
                <a:endParaRPr lang="en-US" sz="3600" dirty="0"/>
              </a:p>
              <a:p>
                <a:pPr marL="0" indent="0">
                  <a:buNone/>
                </a:pPr>
                <a:r>
                  <a:rPr lang="en-US" sz="3600" dirty="0"/>
                  <a:t>Remember </a:t>
                </a:r>
                <a14:m>
                  <m:oMath xmlns:m="http://schemas.openxmlformats.org/officeDocument/2006/math">
                    <m:sSub>
                      <m:sSubPr>
                        <m:ctrlPr>
                          <a:rPr lang="en-US" sz="3600" i="1">
                            <a:latin typeface="Cambria Math" panose="02040503050406030204" pitchFamily="18" charset="0"/>
                          </a:rPr>
                        </m:ctrlPr>
                      </m:sSubPr>
                      <m:e>
                        <m:r>
                          <a:rPr lang="en-US" sz="3600" i="1">
                            <a:latin typeface="Cambria Math" panose="02040503050406030204" pitchFamily="18" charset="0"/>
                          </a:rPr>
                          <m:t>𝐷</m:t>
                        </m:r>
                      </m:e>
                      <m:sub>
                        <m:r>
                          <a:rPr lang="en-US" sz="3600" i="1">
                            <a:latin typeface="Cambria Math" panose="02040503050406030204" pitchFamily="18" charset="0"/>
                          </a:rPr>
                          <m:t>1</m:t>
                        </m:r>
                      </m:sub>
                    </m:sSub>
                    <m:r>
                      <a:rPr lang="en-US" sz="3600" i="1">
                        <a:latin typeface="Cambria Math" panose="02040503050406030204" pitchFamily="18" charset="0"/>
                      </a:rPr>
                      <m:t>=</m:t>
                    </m:r>
                    <m:sSub>
                      <m:sSubPr>
                        <m:ctrlPr>
                          <a:rPr lang="en-US" sz="3600" i="1">
                            <a:latin typeface="Cambria Math" panose="02040503050406030204" pitchFamily="18" charset="0"/>
                          </a:rPr>
                        </m:ctrlPr>
                      </m:sSubPr>
                      <m:e>
                        <m:r>
                          <a:rPr lang="en-US" sz="3600" i="1">
                            <a:latin typeface="Cambria Math" panose="02040503050406030204" pitchFamily="18" charset="0"/>
                          </a:rPr>
                          <m:t>𝐷</m:t>
                        </m:r>
                      </m:e>
                      <m:sub>
                        <m:r>
                          <a:rPr lang="en-US" sz="3600" i="1">
                            <a:latin typeface="Cambria Math" panose="02040503050406030204" pitchFamily="18" charset="0"/>
                          </a:rPr>
                          <m:t>0</m:t>
                        </m:r>
                      </m:sub>
                    </m:sSub>
                    <m:r>
                      <a:rPr lang="en-US" sz="3600" i="1">
                        <a:latin typeface="Cambria Math" panose="02040503050406030204" pitchFamily="18" charset="0"/>
                      </a:rPr>
                      <m:t>∗</m:t>
                    </m:r>
                    <m:d>
                      <m:dPr>
                        <m:ctrlPr>
                          <a:rPr lang="en-US" sz="3600" i="1">
                            <a:latin typeface="Cambria Math" panose="02040503050406030204" pitchFamily="18" charset="0"/>
                          </a:rPr>
                        </m:ctrlPr>
                      </m:dPr>
                      <m:e>
                        <m:r>
                          <a:rPr lang="en-US" sz="3600" i="1">
                            <a:latin typeface="Cambria Math" panose="02040503050406030204" pitchFamily="18" charset="0"/>
                          </a:rPr>
                          <m:t>1+</m:t>
                        </m:r>
                        <m:r>
                          <a:rPr lang="en-US" sz="3600" i="1">
                            <a:latin typeface="Cambria Math" panose="02040503050406030204" pitchFamily="18" charset="0"/>
                          </a:rPr>
                          <m:t>𝑔</m:t>
                        </m:r>
                      </m:e>
                    </m:d>
                  </m:oMath>
                </a14:m>
                <a:endParaRPr lang="en-US" sz="3600" dirty="0"/>
              </a:p>
              <a:p>
                <a:pPr marL="0" indent="0">
                  <a:buNone/>
                </a:pPr>
                <a:r>
                  <a:rPr lang="en-US" sz="3600" dirty="0"/>
                  <a:t>So these two forms are equivalent:</a:t>
                </a:r>
              </a:p>
              <a:p>
                <a:pPr marL="0" indent="0">
                  <a:buNone/>
                </a:pPr>
                <a14:m>
                  <m:oMath xmlns:m="http://schemas.openxmlformats.org/officeDocument/2006/math">
                    <m:r>
                      <a:rPr lang="en-US" sz="3600" i="1">
                        <a:latin typeface="Cambria Math" panose="02040503050406030204" pitchFamily="18" charset="0"/>
                      </a:rPr>
                      <m:t>𝑃</m:t>
                    </m:r>
                    <m:r>
                      <a:rPr lang="en-US" sz="3600" i="1">
                        <a:latin typeface="Cambria Math" panose="02040503050406030204" pitchFamily="18" charset="0"/>
                      </a:rPr>
                      <m:t>=</m:t>
                    </m:r>
                    <m:f>
                      <m:fPr>
                        <m:ctrlPr>
                          <a:rPr lang="en-US" sz="3600" i="1">
                            <a:latin typeface="Cambria Math" panose="02040503050406030204" pitchFamily="18" charset="0"/>
                          </a:rPr>
                        </m:ctrlPr>
                      </m:fPr>
                      <m:num>
                        <m:sSub>
                          <m:sSubPr>
                            <m:ctrlPr>
                              <a:rPr lang="en-US" sz="3600" i="1">
                                <a:latin typeface="Cambria Math" panose="02040503050406030204" pitchFamily="18" charset="0"/>
                              </a:rPr>
                            </m:ctrlPr>
                          </m:sSubPr>
                          <m:e>
                            <m:r>
                              <a:rPr lang="en-US" sz="3600" i="1">
                                <a:latin typeface="Cambria Math" panose="02040503050406030204" pitchFamily="18" charset="0"/>
                              </a:rPr>
                              <m:t>𝐷</m:t>
                            </m:r>
                          </m:e>
                          <m:sub>
                            <m:r>
                              <a:rPr lang="en-US" sz="3600" i="1">
                                <a:latin typeface="Cambria Math" panose="02040503050406030204" pitchFamily="18" charset="0"/>
                              </a:rPr>
                              <m:t>1</m:t>
                            </m:r>
                          </m:sub>
                        </m:sSub>
                      </m:num>
                      <m:den>
                        <m:r>
                          <a:rPr lang="en-US" sz="3600" i="1">
                            <a:latin typeface="Cambria Math" panose="02040503050406030204" pitchFamily="18" charset="0"/>
                          </a:rPr>
                          <m:t>(1+</m:t>
                        </m:r>
                        <m:r>
                          <a:rPr lang="en-US" sz="3600" i="1">
                            <a:latin typeface="Cambria Math" panose="02040503050406030204" pitchFamily="18" charset="0"/>
                          </a:rPr>
                          <m:t>𝑘</m:t>
                        </m:r>
                        <m:r>
                          <a:rPr lang="en-US" sz="3600" i="1">
                            <a:latin typeface="Cambria Math" panose="02040503050406030204" pitchFamily="18" charset="0"/>
                          </a:rPr>
                          <m:t>)</m:t>
                        </m:r>
                      </m:den>
                    </m:f>
                    <m:r>
                      <a:rPr lang="en-US" sz="3600" i="1">
                        <a:latin typeface="Cambria Math" panose="02040503050406030204" pitchFamily="18" charset="0"/>
                      </a:rPr>
                      <m:t>+</m:t>
                    </m:r>
                    <m:f>
                      <m:fPr>
                        <m:ctrlPr>
                          <a:rPr lang="en-US" sz="3600" i="1">
                            <a:latin typeface="Cambria Math" panose="02040503050406030204" pitchFamily="18" charset="0"/>
                          </a:rPr>
                        </m:ctrlPr>
                      </m:fPr>
                      <m:num>
                        <m:sSub>
                          <m:sSubPr>
                            <m:ctrlPr>
                              <a:rPr lang="en-US" sz="3600" i="1">
                                <a:latin typeface="Cambria Math" panose="02040503050406030204" pitchFamily="18" charset="0"/>
                              </a:rPr>
                            </m:ctrlPr>
                          </m:sSubPr>
                          <m:e>
                            <m:r>
                              <a:rPr lang="en-US" sz="3600" i="1">
                                <a:latin typeface="Cambria Math" panose="02040503050406030204" pitchFamily="18" charset="0"/>
                              </a:rPr>
                              <m:t>𝐷</m:t>
                            </m:r>
                          </m:e>
                          <m:sub>
                            <m:r>
                              <a:rPr lang="en-US" sz="3600" i="1">
                                <a:latin typeface="Cambria Math" panose="02040503050406030204" pitchFamily="18" charset="0"/>
                              </a:rPr>
                              <m:t>1</m:t>
                            </m:r>
                          </m:sub>
                        </m:sSub>
                        <m:r>
                          <a:rPr lang="en-US" sz="3600" i="1">
                            <a:latin typeface="Cambria Math" panose="02040503050406030204" pitchFamily="18" charset="0"/>
                          </a:rPr>
                          <m:t>∗(1+</m:t>
                        </m:r>
                        <m:r>
                          <a:rPr lang="en-US" sz="3600" i="1">
                            <a:latin typeface="Cambria Math" panose="02040503050406030204" pitchFamily="18" charset="0"/>
                          </a:rPr>
                          <m:t>𝑔</m:t>
                        </m:r>
                        <m:r>
                          <a:rPr lang="en-US" sz="3600" i="1">
                            <a:latin typeface="Cambria Math" panose="02040503050406030204" pitchFamily="18" charset="0"/>
                          </a:rPr>
                          <m:t>)</m:t>
                        </m:r>
                      </m:num>
                      <m:den>
                        <m:sSup>
                          <m:sSupPr>
                            <m:ctrlPr>
                              <a:rPr lang="en-US" sz="3600" i="1">
                                <a:latin typeface="Cambria Math" panose="02040503050406030204" pitchFamily="18" charset="0"/>
                              </a:rPr>
                            </m:ctrlPr>
                          </m:sSupPr>
                          <m:e>
                            <m:r>
                              <a:rPr lang="en-US" sz="3600" i="1">
                                <a:latin typeface="Cambria Math" panose="02040503050406030204" pitchFamily="18" charset="0"/>
                              </a:rPr>
                              <m:t>(1+</m:t>
                            </m:r>
                            <m:r>
                              <a:rPr lang="en-US" sz="3600" i="1">
                                <a:latin typeface="Cambria Math" panose="02040503050406030204" pitchFamily="18" charset="0"/>
                              </a:rPr>
                              <m:t>𝑘</m:t>
                            </m:r>
                            <m:r>
                              <a:rPr lang="en-US" sz="3600" i="1">
                                <a:latin typeface="Cambria Math" panose="02040503050406030204" pitchFamily="18" charset="0"/>
                              </a:rPr>
                              <m:t>)</m:t>
                            </m:r>
                          </m:e>
                          <m:sup>
                            <m:r>
                              <a:rPr lang="en-US" sz="3600" i="1">
                                <a:latin typeface="Cambria Math" panose="02040503050406030204" pitchFamily="18" charset="0"/>
                              </a:rPr>
                              <m:t>2</m:t>
                            </m:r>
                          </m:sup>
                        </m:sSup>
                      </m:den>
                    </m:f>
                    <m:r>
                      <a:rPr lang="en-US" sz="3600" i="1">
                        <a:latin typeface="Cambria Math" panose="02040503050406030204" pitchFamily="18" charset="0"/>
                      </a:rPr>
                      <m:t>+</m:t>
                    </m:r>
                    <m:f>
                      <m:fPr>
                        <m:ctrlPr>
                          <a:rPr lang="en-US" sz="3600" i="1">
                            <a:latin typeface="Cambria Math" panose="02040503050406030204" pitchFamily="18" charset="0"/>
                          </a:rPr>
                        </m:ctrlPr>
                      </m:fPr>
                      <m:num>
                        <m:sSub>
                          <m:sSubPr>
                            <m:ctrlPr>
                              <a:rPr lang="en-US" sz="3600" i="1">
                                <a:latin typeface="Cambria Math" panose="02040503050406030204" pitchFamily="18" charset="0"/>
                              </a:rPr>
                            </m:ctrlPr>
                          </m:sSubPr>
                          <m:e>
                            <m:r>
                              <a:rPr lang="en-US" sz="3600" i="1">
                                <a:latin typeface="Cambria Math" panose="02040503050406030204" pitchFamily="18" charset="0"/>
                              </a:rPr>
                              <m:t>𝐷</m:t>
                            </m:r>
                          </m:e>
                          <m:sub>
                            <m:r>
                              <a:rPr lang="en-US" sz="3600" i="1">
                                <a:latin typeface="Cambria Math" panose="02040503050406030204" pitchFamily="18" charset="0"/>
                              </a:rPr>
                              <m:t>1</m:t>
                            </m:r>
                          </m:sub>
                        </m:sSub>
                        <m:r>
                          <a:rPr lang="en-US" sz="3600" i="1">
                            <a:latin typeface="Cambria Math" panose="02040503050406030204" pitchFamily="18" charset="0"/>
                          </a:rPr>
                          <m:t>∗</m:t>
                        </m:r>
                        <m:sSup>
                          <m:sSupPr>
                            <m:ctrlPr>
                              <a:rPr lang="en-US" sz="3600" i="1">
                                <a:latin typeface="Cambria Math" panose="02040503050406030204" pitchFamily="18" charset="0"/>
                              </a:rPr>
                            </m:ctrlPr>
                          </m:sSupPr>
                          <m:e>
                            <m:r>
                              <a:rPr lang="en-US" sz="3600" i="1">
                                <a:latin typeface="Cambria Math" panose="02040503050406030204" pitchFamily="18" charset="0"/>
                              </a:rPr>
                              <m:t>(1+</m:t>
                            </m:r>
                            <m:r>
                              <a:rPr lang="en-US" sz="3600" i="1">
                                <a:latin typeface="Cambria Math" panose="02040503050406030204" pitchFamily="18" charset="0"/>
                              </a:rPr>
                              <m:t>𝑔</m:t>
                            </m:r>
                            <m:r>
                              <a:rPr lang="en-US" sz="3600" i="1">
                                <a:latin typeface="Cambria Math" panose="02040503050406030204" pitchFamily="18" charset="0"/>
                              </a:rPr>
                              <m:t>)</m:t>
                            </m:r>
                          </m:e>
                          <m:sup>
                            <m:r>
                              <a:rPr lang="en-US" sz="3600" i="1">
                                <a:latin typeface="Cambria Math" panose="02040503050406030204" pitchFamily="18" charset="0"/>
                              </a:rPr>
                              <m:t>2</m:t>
                            </m:r>
                          </m:sup>
                        </m:sSup>
                      </m:num>
                      <m:den>
                        <m:sSup>
                          <m:sSupPr>
                            <m:ctrlPr>
                              <a:rPr lang="en-US" sz="3600" i="1">
                                <a:latin typeface="Cambria Math" panose="02040503050406030204" pitchFamily="18" charset="0"/>
                              </a:rPr>
                            </m:ctrlPr>
                          </m:sSupPr>
                          <m:e>
                            <m:r>
                              <a:rPr lang="en-US" sz="3600" i="1">
                                <a:latin typeface="Cambria Math" panose="02040503050406030204" pitchFamily="18" charset="0"/>
                              </a:rPr>
                              <m:t>(1+</m:t>
                            </m:r>
                            <m:r>
                              <a:rPr lang="en-US" sz="3600" i="1">
                                <a:latin typeface="Cambria Math" panose="02040503050406030204" pitchFamily="18" charset="0"/>
                              </a:rPr>
                              <m:t>𝑘</m:t>
                            </m:r>
                            <m:r>
                              <a:rPr lang="en-US" sz="3600" i="1">
                                <a:latin typeface="Cambria Math" panose="02040503050406030204" pitchFamily="18" charset="0"/>
                              </a:rPr>
                              <m:t>)</m:t>
                            </m:r>
                          </m:e>
                          <m:sup>
                            <m:r>
                              <a:rPr lang="en-US" sz="3600" i="1">
                                <a:latin typeface="Cambria Math" panose="02040503050406030204" pitchFamily="18" charset="0"/>
                              </a:rPr>
                              <m:t>3</m:t>
                            </m:r>
                          </m:sup>
                        </m:sSup>
                      </m:den>
                    </m:f>
                    <m:r>
                      <a:rPr lang="en-US" sz="3600" i="1">
                        <a:latin typeface="Cambria Math" panose="02040503050406030204" pitchFamily="18" charset="0"/>
                      </a:rPr>
                      <m:t>+…</m:t>
                    </m:r>
                    <m:f>
                      <m:fPr>
                        <m:ctrlPr>
                          <a:rPr lang="en-US" sz="3600" i="1">
                            <a:latin typeface="Cambria Math" panose="02040503050406030204" pitchFamily="18" charset="0"/>
                          </a:rPr>
                        </m:ctrlPr>
                      </m:fPr>
                      <m:num>
                        <m:sSub>
                          <m:sSubPr>
                            <m:ctrlPr>
                              <a:rPr lang="en-US" sz="3600" i="1">
                                <a:latin typeface="Cambria Math" panose="02040503050406030204" pitchFamily="18" charset="0"/>
                              </a:rPr>
                            </m:ctrlPr>
                          </m:sSubPr>
                          <m:e>
                            <m:r>
                              <a:rPr lang="en-US" sz="3600" i="1">
                                <a:latin typeface="Cambria Math" panose="02040503050406030204" pitchFamily="18" charset="0"/>
                              </a:rPr>
                              <m:t>𝐷</m:t>
                            </m:r>
                          </m:e>
                          <m:sub>
                            <m:r>
                              <a:rPr lang="en-US" sz="3600" i="1">
                                <a:latin typeface="Cambria Math" panose="02040503050406030204" pitchFamily="18" charset="0"/>
                              </a:rPr>
                              <m:t>1</m:t>
                            </m:r>
                          </m:sub>
                        </m:sSub>
                        <m:r>
                          <a:rPr lang="en-US" sz="3600" i="1">
                            <a:latin typeface="Cambria Math" panose="02040503050406030204" pitchFamily="18" charset="0"/>
                          </a:rPr>
                          <m:t>∗</m:t>
                        </m:r>
                        <m:sSup>
                          <m:sSupPr>
                            <m:ctrlPr>
                              <a:rPr lang="en-US" sz="3600" i="1">
                                <a:latin typeface="Cambria Math" panose="02040503050406030204" pitchFamily="18" charset="0"/>
                              </a:rPr>
                            </m:ctrlPr>
                          </m:sSupPr>
                          <m:e>
                            <m:r>
                              <a:rPr lang="en-US" sz="3600" i="1">
                                <a:latin typeface="Cambria Math" panose="02040503050406030204" pitchFamily="18" charset="0"/>
                              </a:rPr>
                              <m:t>(1+</m:t>
                            </m:r>
                            <m:r>
                              <a:rPr lang="en-US" sz="3600" i="1">
                                <a:latin typeface="Cambria Math" panose="02040503050406030204" pitchFamily="18" charset="0"/>
                              </a:rPr>
                              <m:t>𝑔</m:t>
                            </m:r>
                            <m:r>
                              <a:rPr lang="en-US" sz="3600" i="1">
                                <a:latin typeface="Cambria Math" panose="02040503050406030204" pitchFamily="18" charset="0"/>
                              </a:rPr>
                              <m:t>)</m:t>
                            </m:r>
                          </m:e>
                          <m:sup>
                            <m:r>
                              <a:rPr lang="en-US" sz="3600" i="1">
                                <a:latin typeface="Cambria Math" panose="02040503050406030204" pitchFamily="18" charset="0"/>
                              </a:rPr>
                              <m:t>𝑛</m:t>
                            </m:r>
                            <m:r>
                              <a:rPr lang="en-US" sz="3600" b="0" i="1" smtClean="0">
                                <a:latin typeface="Cambria Math" panose="02040503050406030204" pitchFamily="18" charset="0"/>
                              </a:rPr>
                              <m:t>−1</m:t>
                            </m:r>
                          </m:sup>
                        </m:sSup>
                      </m:num>
                      <m:den>
                        <m:sSup>
                          <m:sSupPr>
                            <m:ctrlPr>
                              <a:rPr lang="en-US" sz="3600" i="1">
                                <a:latin typeface="Cambria Math" panose="02040503050406030204" pitchFamily="18" charset="0"/>
                              </a:rPr>
                            </m:ctrlPr>
                          </m:sSupPr>
                          <m:e>
                            <m:r>
                              <a:rPr lang="en-US" sz="3600" i="1">
                                <a:latin typeface="Cambria Math" panose="02040503050406030204" pitchFamily="18" charset="0"/>
                              </a:rPr>
                              <m:t>(1+</m:t>
                            </m:r>
                            <m:r>
                              <a:rPr lang="en-US" sz="3600" i="1">
                                <a:latin typeface="Cambria Math" panose="02040503050406030204" pitchFamily="18" charset="0"/>
                              </a:rPr>
                              <m:t>𝑘</m:t>
                            </m:r>
                            <m:r>
                              <a:rPr lang="en-US" sz="3600" i="1">
                                <a:latin typeface="Cambria Math" panose="02040503050406030204" pitchFamily="18" charset="0"/>
                              </a:rPr>
                              <m:t>)</m:t>
                            </m:r>
                          </m:e>
                          <m:sup>
                            <m:r>
                              <a:rPr lang="en-US" sz="3600" i="1">
                                <a:latin typeface="Cambria Math" panose="02040503050406030204" pitchFamily="18" charset="0"/>
                              </a:rPr>
                              <m:t>𝑛</m:t>
                            </m:r>
                          </m:sup>
                        </m:sSup>
                      </m:den>
                    </m:f>
                  </m:oMath>
                </a14:m>
                <a:r>
                  <a:rPr lang="en-US" sz="3600" dirty="0"/>
                  <a:t> 		</a:t>
                </a:r>
              </a:p>
              <a:p>
                <a:pPr marL="0" indent="0">
                  <a:buNone/>
                </a:pPr>
                <a:r>
                  <a:rPr lang="en-US" sz="3600" dirty="0"/>
                  <a:t>And</a:t>
                </a:r>
              </a:p>
              <a:p>
                <a:pPr marL="0" indent="0">
                  <a:buNone/>
                </a:pPr>
                <a14:m>
                  <m:oMath xmlns:m="http://schemas.openxmlformats.org/officeDocument/2006/math">
                    <m:r>
                      <a:rPr lang="en-US" sz="3600" i="1">
                        <a:latin typeface="Cambria Math" panose="02040503050406030204" pitchFamily="18" charset="0"/>
                      </a:rPr>
                      <m:t>𝑃</m:t>
                    </m:r>
                    <m:r>
                      <a:rPr lang="en-US" sz="3600" i="1">
                        <a:latin typeface="Cambria Math" panose="02040503050406030204" pitchFamily="18" charset="0"/>
                      </a:rPr>
                      <m:t>=</m:t>
                    </m:r>
                    <m:f>
                      <m:fPr>
                        <m:ctrlPr>
                          <a:rPr lang="en-US" sz="3600" i="1">
                            <a:latin typeface="Cambria Math" panose="02040503050406030204" pitchFamily="18" charset="0"/>
                          </a:rPr>
                        </m:ctrlPr>
                      </m:fPr>
                      <m:num>
                        <m:sSub>
                          <m:sSubPr>
                            <m:ctrlPr>
                              <a:rPr lang="en-US" sz="3600" i="1">
                                <a:latin typeface="Cambria Math" panose="02040503050406030204" pitchFamily="18" charset="0"/>
                              </a:rPr>
                            </m:ctrlPr>
                          </m:sSubPr>
                          <m:e>
                            <m:r>
                              <a:rPr lang="en-US" sz="3600" i="1">
                                <a:latin typeface="Cambria Math" panose="02040503050406030204" pitchFamily="18" charset="0"/>
                              </a:rPr>
                              <m:t>𝐷</m:t>
                            </m:r>
                          </m:e>
                          <m:sub>
                            <m:r>
                              <a:rPr lang="en-US" sz="3600" b="0" i="1" smtClean="0">
                                <a:latin typeface="Cambria Math" panose="02040503050406030204" pitchFamily="18" charset="0"/>
                              </a:rPr>
                              <m:t>0</m:t>
                            </m:r>
                          </m:sub>
                        </m:sSub>
                        <m:r>
                          <a:rPr lang="en-US" sz="3600" b="0" i="1" smtClean="0">
                            <a:latin typeface="Cambria Math" panose="02040503050406030204" pitchFamily="18" charset="0"/>
                          </a:rPr>
                          <m:t>∗(1+</m:t>
                        </m:r>
                        <m:r>
                          <a:rPr lang="en-US" sz="3600" b="0" i="1" smtClean="0">
                            <a:latin typeface="Cambria Math" panose="02040503050406030204" pitchFamily="18" charset="0"/>
                          </a:rPr>
                          <m:t>𝑔</m:t>
                        </m:r>
                        <m:r>
                          <a:rPr lang="en-US" sz="3600" b="0" i="1" smtClean="0">
                            <a:latin typeface="Cambria Math" panose="02040503050406030204" pitchFamily="18" charset="0"/>
                          </a:rPr>
                          <m:t>)</m:t>
                        </m:r>
                      </m:num>
                      <m:den>
                        <m:r>
                          <a:rPr lang="en-US" sz="3600" i="1">
                            <a:latin typeface="Cambria Math" panose="02040503050406030204" pitchFamily="18" charset="0"/>
                          </a:rPr>
                          <m:t>(1+</m:t>
                        </m:r>
                        <m:r>
                          <a:rPr lang="en-US" sz="3600" i="1">
                            <a:latin typeface="Cambria Math" panose="02040503050406030204" pitchFamily="18" charset="0"/>
                          </a:rPr>
                          <m:t>𝑘</m:t>
                        </m:r>
                        <m:r>
                          <a:rPr lang="en-US" sz="3600" i="1">
                            <a:latin typeface="Cambria Math" panose="02040503050406030204" pitchFamily="18" charset="0"/>
                          </a:rPr>
                          <m:t>)</m:t>
                        </m:r>
                      </m:den>
                    </m:f>
                    <m:r>
                      <a:rPr lang="en-US" sz="3600" i="1">
                        <a:latin typeface="Cambria Math" panose="02040503050406030204" pitchFamily="18" charset="0"/>
                      </a:rPr>
                      <m:t>+</m:t>
                    </m:r>
                    <m:f>
                      <m:fPr>
                        <m:ctrlPr>
                          <a:rPr lang="en-US" sz="3600" i="1" smtClean="0">
                            <a:latin typeface="Cambria Math" panose="02040503050406030204" pitchFamily="18" charset="0"/>
                          </a:rPr>
                        </m:ctrlPr>
                      </m:fPr>
                      <m:num>
                        <m:sSub>
                          <m:sSubPr>
                            <m:ctrlPr>
                              <a:rPr lang="en-US" sz="3600" i="1">
                                <a:latin typeface="Cambria Math" panose="02040503050406030204" pitchFamily="18" charset="0"/>
                              </a:rPr>
                            </m:ctrlPr>
                          </m:sSubPr>
                          <m:e>
                            <m:r>
                              <a:rPr lang="en-US" sz="3600" i="1">
                                <a:latin typeface="Cambria Math" panose="02040503050406030204" pitchFamily="18" charset="0"/>
                              </a:rPr>
                              <m:t>𝐷</m:t>
                            </m:r>
                          </m:e>
                          <m:sub>
                            <m:r>
                              <a:rPr lang="en-US" sz="3600" b="0" i="1" smtClean="0">
                                <a:latin typeface="Cambria Math" panose="02040503050406030204" pitchFamily="18" charset="0"/>
                              </a:rPr>
                              <m:t>0</m:t>
                            </m:r>
                          </m:sub>
                        </m:sSub>
                        <m:r>
                          <a:rPr lang="en-US" sz="3600" i="1">
                            <a:latin typeface="Cambria Math" panose="02040503050406030204" pitchFamily="18" charset="0"/>
                          </a:rPr>
                          <m:t>∗</m:t>
                        </m:r>
                        <m:d>
                          <m:dPr>
                            <m:ctrlPr>
                              <a:rPr lang="en-US" sz="3600" i="1">
                                <a:latin typeface="Cambria Math" panose="02040503050406030204" pitchFamily="18" charset="0"/>
                              </a:rPr>
                            </m:ctrlPr>
                          </m:dPr>
                          <m:e>
                            <m:r>
                              <a:rPr lang="en-US" sz="3600" i="1">
                                <a:latin typeface="Cambria Math" panose="02040503050406030204" pitchFamily="18" charset="0"/>
                              </a:rPr>
                              <m:t>1+</m:t>
                            </m:r>
                            <m:r>
                              <a:rPr lang="en-US" sz="3600" i="1">
                                <a:latin typeface="Cambria Math" panose="02040503050406030204" pitchFamily="18" charset="0"/>
                              </a:rPr>
                              <m:t>𝑔</m:t>
                            </m:r>
                          </m:e>
                        </m:d>
                        <m:r>
                          <a:rPr lang="en-US" sz="3600" b="0" i="1" baseline="30000" smtClean="0">
                            <a:latin typeface="Cambria Math" panose="02040503050406030204" pitchFamily="18" charset="0"/>
                          </a:rPr>
                          <m:t>2</m:t>
                        </m:r>
                      </m:num>
                      <m:den>
                        <m:sSup>
                          <m:sSupPr>
                            <m:ctrlPr>
                              <a:rPr lang="en-US" sz="3600" i="1">
                                <a:latin typeface="Cambria Math" panose="02040503050406030204" pitchFamily="18" charset="0"/>
                              </a:rPr>
                            </m:ctrlPr>
                          </m:sSupPr>
                          <m:e>
                            <m:r>
                              <a:rPr lang="en-US" sz="3600" i="1">
                                <a:latin typeface="Cambria Math" panose="02040503050406030204" pitchFamily="18" charset="0"/>
                              </a:rPr>
                              <m:t>(1+</m:t>
                            </m:r>
                            <m:r>
                              <a:rPr lang="en-US" sz="3600" i="1">
                                <a:latin typeface="Cambria Math" panose="02040503050406030204" pitchFamily="18" charset="0"/>
                              </a:rPr>
                              <m:t>𝑘</m:t>
                            </m:r>
                            <m:r>
                              <a:rPr lang="en-US" sz="3600" i="1">
                                <a:latin typeface="Cambria Math" panose="02040503050406030204" pitchFamily="18" charset="0"/>
                              </a:rPr>
                              <m:t>)</m:t>
                            </m:r>
                          </m:e>
                          <m:sup>
                            <m:r>
                              <a:rPr lang="en-US" sz="3600" i="1">
                                <a:latin typeface="Cambria Math" panose="02040503050406030204" pitchFamily="18" charset="0"/>
                              </a:rPr>
                              <m:t>2</m:t>
                            </m:r>
                          </m:sup>
                        </m:sSup>
                      </m:den>
                    </m:f>
                    <m:r>
                      <a:rPr lang="en-US" sz="3600" i="1">
                        <a:latin typeface="Cambria Math" panose="02040503050406030204" pitchFamily="18" charset="0"/>
                      </a:rPr>
                      <m:t>+</m:t>
                    </m:r>
                    <m:f>
                      <m:fPr>
                        <m:ctrlPr>
                          <a:rPr lang="en-US" sz="3600" i="1">
                            <a:latin typeface="Cambria Math" panose="02040503050406030204" pitchFamily="18" charset="0"/>
                          </a:rPr>
                        </m:ctrlPr>
                      </m:fPr>
                      <m:num>
                        <m:sSub>
                          <m:sSubPr>
                            <m:ctrlPr>
                              <a:rPr lang="en-US" sz="3600" i="1">
                                <a:latin typeface="Cambria Math" panose="02040503050406030204" pitchFamily="18" charset="0"/>
                              </a:rPr>
                            </m:ctrlPr>
                          </m:sSubPr>
                          <m:e>
                            <m:r>
                              <a:rPr lang="en-US" sz="3600" i="1">
                                <a:latin typeface="Cambria Math" panose="02040503050406030204" pitchFamily="18" charset="0"/>
                              </a:rPr>
                              <m:t>𝐷</m:t>
                            </m:r>
                          </m:e>
                          <m:sub>
                            <m:r>
                              <a:rPr lang="en-US" sz="3600" b="0" i="1" smtClean="0">
                                <a:latin typeface="Cambria Math" panose="02040503050406030204" pitchFamily="18" charset="0"/>
                              </a:rPr>
                              <m:t>0</m:t>
                            </m:r>
                          </m:sub>
                        </m:sSub>
                        <m:r>
                          <a:rPr lang="en-US" sz="3600" i="1">
                            <a:latin typeface="Cambria Math" panose="02040503050406030204" pitchFamily="18" charset="0"/>
                          </a:rPr>
                          <m:t>∗</m:t>
                        </m:r>
                        <m:sSup>
                          <m:sSupPr>
                            <m:ctrlPr>
                              <a:rPr lang="en-US" sz="3600" i="1">
                                <a:latin typeface="Cambria Math" panose="02040503050406030204" pitchFamily="18" charset="0"/>
                              </a:rPr>
                            </m:ctrlPr>
                          </m:sSupPr>
                          <m:e>
                            <m:r>
                              <a:rPr lang="en-US" sz="3600" i="1">
                                <a:latin typeface="Cambria Math" panose="02040503050406030204" pitchFamily="18" charset="0"/>
                              </a:rPr>
                              <m:t>(1+</m:t>
                            </m:r>
                            <m:r>
                              <a:rPr lang="en-US" sz="3600" i="1">
                                <a:latin typeface="Cambria Math" panose="02040503050406030204" pitchFamily="18" charset="0"/>
                              </a:rPr>
                              <m:t>𝑔</m:t>
                            </m:r>
                            <m:r>
                              <a:rPr lang="en-US" sz="3600" i="1">
                                <a:latin typeface="Cambria Math" panose="02040503050406030204" pitchFamily="18" charset="0"/>
                              </a:rPr>
                              <m:t>)</m:t>
                            </m:r>
                          </m:e>
                          <m:sup>
                            <m:r>
                              <a:rPr lang="en-US" sz="3600" b="0" i="1" smtClean="0">
                                <a:latin typeface="Cambria Math" panose="02040503050406030204" pitchFamily="18" charset="0"/>
                              </a:rPr>
                              <m:t>3</m:t>
                            </m:r>
                          </m:sup>
                        </m:sSup>
                      </m:num>
                      <m:den>
                        <m:sSup>
                          <m:sSupPr>
                            <m:ctrlPr>
                              <a:rPr lang="en-US" sz="3600" i="1">
                                <a:latin typeface="Cambria Math" panose="02040503050406030204" pitchFamily="18" charset="0"/>
                              </a:rPr>
                            </m:ctrlPr>
                          </m:sSupPr>
                          <m:e>
                            <m:r>
                              <a:rPr lang="en-US" sz="3600" i="1">
                                <a:latin typeface="Cambria Math" panose="02040503050406030204" pitchFamily="18" charset="0"/>
                              </a:rPr>
                              <m:t>(1+</m:t>
                            </m:r>
                            <m:r>
                              <a:rPr lang="en-US" sz="3600" i="1">
                                <a:latin typeface="Cambria Math" panose="02040503050406030204" pitchFamily="18" charset="0"/>
                              </a:rPr>
                              <m:t>𝑘</m:t>
                            </m:r>
                            <m:r>
                              <a:rPr lang="en-US" sz="3600" i="1">
                                <a:latin typeface="Cambria Math" panose="02040503050406030204" pitchFamily="18" charset="0"/>
                              </a:rPr>
                              <m:t>)</m:t>
                            </m:r>
                          </m:e>
                          <m:sup>
                            <m:r>
                              <a:rPr lang="en-US" sz="3600" i="1">
                                <a:latin typeface="Cambria Math" panose="02040503050406030204" pitchFamily="18" charset="0"/>
                              </a:rPr>
                              <m:t>3</m:t>
                            </m:r>
                          </m:sup>
                        </m:sSup>
                      </m:den>
                    </m:f>
                    <m:r>
                      <a:rPr lang="en-US" sz="3600" i="1">
                        <a:latin typeface="Cambria Math" panose="02040503050406030204" pitchFamily="18" charset="0"/>
                      </a:rPr>
                      <m:t>+…</m:t>
                    </m:r>
                    <m:f>
                      <m:fPr>
                        <m:ctrlPr>
                          <a:rPr lang="en-US" sz="3600" i="1">
                            <a:latin typeface="Cambria Math" panose="02040503050406030204" pitchFamily="18" charset="0"/>
                          </a:rPr>
                        </m:ctrlPr>
                      </m:fPr>
                      <m:num>
                        <m:sSub>
                          <m:sSubPr>
                            <m:ctrlPr>
                              <a:rPr lang="en-US" sz="3600" i="1">
                                <a:latin typeface="Cambria Math" panose="02040503050406030204" pitchFamily="18" charset="0"/>
                              </a:rPr>
                            </m:ctrlPr>
                          </m:sSubPr>
                          <m:e>
                            <m:r>
                              <a:rPr lang="en-US" sz="3600" i="1">
                                <a:latin typeface="Cambria Math" panose="02040503050406030204" pitchFamily="18" charset="0"/>
                              </a:rPr>
                              <m:t>𝐷</m:t>
                            </m:r>
                          </m:e>
                          <m:sub>
                            <m:r>
                              <a:rPr lang="en-US" sz="3600" b="0" i="1" smtClean="0">
                                <a:latin typeface="Cambria Math" panose="02040503050406030204" pitchFamily="18" charset="0"/>
                              </a:rPr>
                              <m:t>0</m:t>
                            </m:r>
                          </m:sub>
                        </m:sSub>
                        <m:r>
                          <a:rPr lang="en-US" sz="3600" i="1">
                            <a:latin typeface="Cambria Math" panose="02040503050406030204" pitchFamily="18" charset="0"/>
                          </a:rPr>
                          <m:t>∗</m:t>
                        </m:r>
                        <m:sSup>
                          <m:sSupPr>
                            <m:ctrlPr>
                              <a:rPr lang="en-US" sz="3600" i="1">
                                <a:latin typeface="Cambria Math" panose="02040503050406030204" pitchFamily="18" charset="0"/>
                              </a:rPr>
                            </m:ctrlPr>
                          </m:sSupPr>
                          <m:e>
                            <m:r>
                              <a:rPr lang="en-US" sz="3600" i="1">
                                <a:latin typeface="Cambria Math" panose="02040503050406030204" pitchFamily="18" charset="0"/>
                              </a:rPr>
                              <m:t>(1+</m:t>
                            </m:r>
                            <m:r>
                              <a:rPr lang="en-US" sz="3600" i="1">
                                <a:latin typeface="Cambria Math" panose="02040503050406030204" pitchFamily="18" charset="0"/>
                              </a:rPr>
                              <m:t>𝑔</m:t>
                            </m:r>
                            <m:r>
                              <a:rPr lang="en-US" sz="3600" i="1">
                                <a:latin typeface="Cambria Math" panose="02040503050406030204" pitchFamily="18" charset="0"/>
                              </a:rPr>
                              <m:t>)</m:t>
                            </m:r>
                          </m:e>
                          <m:sup>
                            <m:r>
                              <a:rPr lang="en-US" sz="3600" i="1">
                                <a:latin typeface="Cambria Math" panose="02040503050406030204" pitchFamily="18" charset="0"/>
                              </a:rPr>
                              <m:t>𝑛</m:t>
                            </m:r>
                          </m:sup>
                        </m:sSup>
                      </m:num>
                      <m:den>
                        <m:sSup>
                          <m:sSupPr>
                            <m:ctrlPr>
                              <a:rPr lang="en-US" sz="3600" i="1">
                                <a:latin typeface="Cambria Math" panose="02040503050406030204" pitchFamily="18" charset="0"/>
                              </a:rPr>
                            </m:ctrlPr>
                          </m:sSupPr>
                          <m:e>
                            <m:r>
                              <a:rPr lang="en-US" sz="3600" i="1">
                                <a:latin typeface="Cambria Math" panose="02040503050406030204" pitchFamily="18" charset="0"/>
                              </a:rPr>
                              <m:t>(1+</m:t>
                            </m:r>
                            <m:r>
                              <a:rPr lang="en-US" sz="3600" i="1">
                                <a:latin typeface="Cambria Math" panose="02040503050406030204" pitchFamily="18" charset="0"/>
                              </a:rPr>
                              <m:t>𝑘</m:t>
                            </m:r>
                            <m:r>
                              <a:rPr lang="en-US" sz="3600" i="1">
                                <a:latin typeface="Cambria Math" panose="02040503050406030204" pitchFamily="18" charset="0"/>
                              </a:rPr>
                              <m:t>)</m:t>
                            </m:r>
                          </m:e>
                          <m:sup>
                            <m:r>
                              <a:rPr lang="en-US" sz="3600" i="1">
                                <a:latin typeface="Cambria Math" panose="02040503050406030204" pitchFamily="18" charset="0"/>
                              </a:rPr>
                              <m:t>𝑛</m:t>
                            </m:r>
                          </m:sup>
                        </m:sSup>
                      </m:den>
                    </m:f>
                  </m:oMath>
                </a14:m>
                <a:r>
                  <a:rPr lang="en-US" sz="3600" dirty="0"/>
                  <a:t> 	</a:t>
                </a:r>
              </a:p>
              <a:p>
                <a:pPr marL="0" indent="0">
                  <a:buNone/>
                </a:pPr>
                <a:endParaRPr lang="en-US" sz="3600" dirty="0"/>
              </a:p>
              <a:p>
                <a:pPr marL="0" indent="0">
                  <a:buNone/>
                </a:pPr>
                <a:endParaRPr lang="en-US" sz="3600" dirty="0"/>
              </a:p>
              <a:p>
                <a:pPr marL="0" indent="0">
                  <a:buNone/>
                </a:pPr>
                <a:endParaRPr lang="en-US" sz="36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505097" y="330926"/>
                <a:ext cx="10848703" cy="5846037"/>
              </a:xfrm>
              <a:blipFill>
                <a:blip r:embed="rId2"/>
                <a:stretch>
                  <a:fillRect l="-1637" t="-2603"/>
                </a:stretch>
              </a:blipFill>
            </p:spPr>
            <p:txBody>
              <a:bodyPr/>
              <a:lstStyle/>
              <a:p>
                <a:r>
                  <a:rPr lang="en-US">
                    <a:noFill/>
                  </a:rPr>
                  <a:t> </a:t>
                </a:r>
              </a:p>
            </p:txBody>
          </p:sp>
        </mc:Fallback>
      </mc:AlternateContent>
      <p:sp>
        <p:nvSpPr>
          <p:cNvPr id="4" name="Footer Placeholder 3"/>
          <p:cNvSpPr>
            <a:spLocks noGrp="1"/>
          </p:cNvSpPr>
          <p:nvPr>
            <p:ph type="ftr" sz="quarter" idx="11"/>
          </p:nvPr>
        </p:nvSpPr>
        <p:spPr/>
        <p:txBody>
          <a:bodyPr/>
          <a:lstStyle/>
          <a:p>
            <a:r>
              <a:rPr lang="en-US"/>
              <a:t>Week 2 Slides (Chapter 6) FIN 3600 Adam Schor</a:t>
            </a:r>
          </a:p>
        </p:txBody>
      </p:sp>
    </p:spTree>
    <p:extLst>
      <p:ext uri="{BB962C8B-B14F-4D97-AF65-F5344CB8AC3E}">
        <p14:creationId xmlns:p14="http://schemas.microsoft.com/office/powerpoint/2010/main" val="34165309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0689" y="127618"/>
            <a:ext cx="10515600" cy="1325563"/>
          </a:xfrm>
        </p:spPr>
        <p:txBody>
          <a:bodyPr/>
          <a:lstStyle/>
          <a:p>
            <a:r>
              <a:rPr lang="en-US" dirty="0">
                <a:solidFill>
                  <a:srgbClr val="0070C0"/>
                </a:solidFill>
                <a:latin typeface="+mn-lt"/>
              </a:rPr>
              <a:t>Dividend Discount Model</a:t>
            </a:r>
            <a:r>
              <a:rPr lang="en-US" dirty="0">
                <a:solidFill>
                  <a:srgbClr val="FF0000"/>
                </a:solidFill>
                <a:latin typeface="+mn-lt"/>
              </a:rPr>
              <a:t>	</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US" dirty="0"/>
                  <a:t>Both equations can be rewritten* as:</a:t>
                </a:r>
              </a:p>
              <a:p>
                <a:endParaRPr lang="en-US" dirty="0"/>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𝑃</m:t>
                      </m:r>
                      <m:r>
                        <a:rPr lang="en-US" b="0" i="1" smtClean="0">
                          <a:latin typeface="Cambria Math" panose="02040503050406030204" pitchFamily="18" charset="0"/>
                        </a:rPr>
                        <m:t>= </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𝐷</m:t>
                              </m:r>
                            </m:e>
                            <m:sub>
                              <m:r>
                                <a:rPr lang="en-US" b="0" i="1" smtClean="0">
                                  <a:latin typeface="Cambria Math" panose="02040503050406030204" pitchFamily="18" charset="0"/>
                                </a:rPr>
                                <m:t>1</m:t>
                              </m:r>
                            </m:sub>
                          </m:sSub>
                        </m:num>
                        <m:den>
                          <m:r>
                            <a:rPr lang="en-US" b="0" i="1" smtClean="0">
                              <a:latin typeface="Cambria Math" panose="02040503050406030204" pitchFamily="18" charset="0"/>
                            </a:rPr>
                            <m:t>𝑘</m:t>
                          </m:r>
                          <m:r>
                            <a:rPr lang="en-US" b="0" i="1" smtClean="0">
                              <a:latin typeface="Cambria Math" panose="02040503050406030204" pitchFamily="18" charset="0"/>
                            </a:rPr>
                            <m:t>−</m:t>
                          </m:r>
                          <m:r>
                            <a:rPr lang="en-US" b="0" i="1" smtClean="0">
                              <a:latin typeface="Cambria Math" panose="02040503050406030204" pitchFamily="18" charset="0"/>
                            </a:rPr>
                            <m:t>𝑔</m:t>
                          </m:r>
                        </m:den>
                      </m:f>
                      <m:r>
                        <a:rPr lang="en-US" b="0" i="1" smtClean="0">
                          <a:latin typeface="Cambria Math" panose="02040503050406030204" pitchFamily="18" charset="0"/>
                        </a:rPr>
                        <m:t> </m:t>
                      </m:r>
                      <m:r>
                        <a:rPr lang="en-US" b="0" i="1" smtClean="0">
                          <a:latin typeface="Cambria Math" panose="02040503050406030204" pitchFamily="18" charset="0"/>
                        </a:rPr>
                        <m:t>𝑤h𝑒𝑟𝑒</m:t>
                      </m:r>
                      <m:r>
                        <a:rPr lang="en-US" b="0" i="1" smtClean="0">
                          <a:latin typeface="Cambria Math" panose="02040503050406030204" pitchFamily="18" charset="0"/>
                        </a:rPr>
                        <m:t> </m:t>
                      </m:r>
                      <m:r>
                        <a:rPr lang="en-US" b="0" i="1" smtClean="0">
                          <a:latin typeface="Cambria Math" panose="02040503050406030204" pitchFamily="18" charset="0"/>
                        </a:rPr>
                        <m:t>𝑘</m:t>
                      </m:r>
                      <m:r>
                        <a:rPr lang="en-US" b="0" i="1" smtClean="0">
                          <a:latin typeface="Cambria Math" panose="02040503050406030204" pitchFamily="18" charset="0"/>
                        </a:rPr>
                        <m:t>&gt;</m:t>
                      </m:r>
                      <m:r>
                        <a:rPr lang="en-US" b="0" i="1" smtClean="0">
                          <a:latin typeface="Cambria Math" panose="02040503050406030204" pitchFamily="18" charset="0"/>
                        </a:rPr>
                        <m:t>𝑔</m:t>
                      </m:r>
                    </m:oMath>
                  </m:oMathPara>
                </a14:m>
                <a:endParaRPr lang="en-US" dirty="0"/>
              </a:p>
              <a:p>
                <a:pPr marL="0" indent="0">
                  <a:buNone/>
                </a:pPr>
                <a:endParaRPr lang="en-US" dirty="0"/>
              </a:p>
              <a:p>
                <a:pPr marL="0" indent="0">
                  <a:buNone/>
                </a:pPr>
                <a:r>
                  <a:rPr lang="en-US" dirty="0"/>
                  <a:t>Assumes the company is paying dividends and growth is constant. </a:t>
                </a:r>
                <a:endParaRPr lang="en-US" sz="2200" i="1" dirty="0"/>
              </a:p>
              <a:p>
                <a:pPr marL="0" indent="0">
                  <a:buNone/>
                </a:pPr>
                <a:r>
                  <a:rPr lang="en-US" sz="2200" i="1" dirty="0"/>
                  <a:t>*The sum of an infinite geometric series =  </a:t>
                </a:r>
                <a14:m>
                  <m:oMath xmlns:m="http://schemas.openxmlformats.org/officeDocument/2006/math">
                    <m:f>
                      <m:fPr>
                        <m:ctrlPr>
                          <a:rPr lang="en-US" sz="2200" i="1" smtClean="0">
                            <a:latin typeface="Cambria Math" panose="02040503050406030204" pitchFamily="18" charset="0"/>
                          </a:rPr>
                        </m:ctrlPr>
                      </m:fPr>
                      <m:num>
                        <m:r>
                          <a:rPr lang="en-US" sz="2200" b="0" i="1" smtClean="0">
                            <a:latin typeface="Cambria Math" panose="02040503050406030204" pitchFamily="18" charset="0"/>
                          </a:rPr>
                          <m:t>𝑎</m:t>
                        </m:r>
                      </m:num>
                      <m:den>
                        <m:r>
                          <a:rPr lang="en-US" sz="2200" b="0" i="1" smtClean="0">
                            <a:latin typeface="Cambria Math" panose="02040503050406030204" pitchFamily="18" charset="0"/>
                          </a:rPr>
                          <m:t>1−</m:t>
                        </m:r>
                        <m:r>
                          <a:rPr lang="en-US" sz="2200" b="0" i="1" smtClean="0">
                            <a:latin typeface="Cambria Math" panose="02040503050406030204" pitchFamily="18" charset="0"/>
                          </a:rPr>
                          <m:t>𝑟</m:t>
                        </m:r>
                      </m:den>
                    </m:f>
                    <m:r>
                      <a:rPr lang="en-US" sz="2200" b="0" i="1" smtClean="0">
                        <a:latin typeface="Cambria Math" panose="02040503050406030204" pitchFamily="18" charset="0"/>
                      </a:rPr>
                      <m:t> </m:t>
                    </m:r>
                    <m:r>
                      <a:rPr lang="en-US" sz="2200" b="0" i="1" smtClean="0">
                        <a:latin typeface="Cambria Math" panose="02040503050406030204" pitchFamily="18" charset="0"/>
                      </a:rPr>
                      <m:t>𝑖𝑓</m:t>
                    </m:r>
                    <m:r>
                      <a:rPr lang="en-US" sz="2200" b="0" i="1" smtClean="0">
                        <a:latin typeface="Cambria Math" panose="02040503050406030204" pitchFamily="18" charset="0"/>
                      </a:rPr>
                      <m:t> −1&lt;</m:t>
                    </m:r>
                    <m:r>
                      <a:rPr lang="en-US" sz="2200" b="0" i="1" smtClean="0">
                        <a:latin typeface="Cambria Math" panose="02040503050406030204" pitchFamily="18" charset="0"/>
                      </a:rPr>
                      <m:t>𝑟</m:t>
                    </m:r>
                    <m:r>
                      <a:rPr lang="en-US" sz="2200" b="0" i="1" smtClean="0">
                        <a:latin typeface="Cambria Math" panose="02040503050406030204" pitchFamily="18" charset="0"/>
                      </a:rPr>
                      <m:t>&lt;1 </m:t>
                    </m:r>
                  </m:oMath>
                </a14:m>
                <a:r>
                  <a:rPr lang="en-US" sz="2200" i="1" dirty="0"/>
                  <a:t> </a:t>
                </a:r>
              </a:p>
              <a:p>
                <a:pPr marL="0" indent="0">
                  <a:buNone/>
                </a:pPr>
                <a14:m>
                  <m:oMathPara xmlns:m="http://schemas.openxmlformats.org/officeDocument/2006/math">
                    <m:oMathParaPr>
                      <m:jc m:val="centerGroup"/>
                    </m:oMathParaPr>
                    <m:oMath xmlns:m="http://schemas.openxmlformats.org/officeDocument/2006/math">
                      <m:r>
                        <a:rPr lang="en-US" sz="2200" b="0" i="1" smtClean="0">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rPr>
                        <m:t>𝑎</m:t>
                      </m:r>
                      <m:r>
                        <a:rPr lang="en-US" sz="2200" b="0" i="1" smtClean="0">
                          <a:latin typeface="Cambria Math" panose="02040503050406030204" pitchFamily="18" charset="0"/>
                        </a:rPr>
                        <m:t>=</m:t>
                      </m:r>
                      <m:f>
                        <m:fPr>
                          <m:ctrlPr>
                            <a:rPr lang="en-US" sz="2200" b="0" i="1" smtClean="0">
                              <a:latin typeface="Cambria Math" panose="02040503050406030204" pitchFamily="18" charset="0"/>
                            </a:rPr>
                          </m:ctrlPr>
                        </m:fPr>
                        <m:num>
                          <m:sSub>
                            <m:sSubPr>
                              <m:ctrlPr>
                                <a:rPr lang="en-US" sz="2200" b="0" i="1" smtClean="0">
                                  <a:latin typeface="Cambria Math" panose="02040503050406030204" pitchFamily="18" charset="0"/>
                                </a:rPr>
                              </m:ctrlPr>
                            </m:sSubPr>
                            <m:e>
                              <m:r>
                                <a:rPr lang="en-US" sz="2200" b="0" i="1" smtClean="0">
                                  <a:latin typeface="Cambria Math" panose="02040503050406030204" pitchFamily="18" charset="0"/>
                                </a:rPr>
                                <m:t>𝐷</m:t>
                              </m:r>
                            </m:e>
                            <m:sub>
                              <m:r>
                                <a:rPr lang="en-US" sz="2200" b="0" i="1" smtClean="0">
                                  <a:latin typeface="Cambria Math" panose="02040503050406030204" pitchFamily="18" charset="0"/>
                                </a:rPr>
                                <m:t>1</m:t>
                              </m:r>
                            </m:sub>
                          </m:sSub>
                        </m:num>
                        <m:den>
                          <m:r>
                            <a:rPr lang="en-US" sz="2200" b="0" i="1" smtClean="0">
                              <a:latin typeface="Cambria Math" panose="02040503050406030204" pitchFamily="18" charset="0"/>
                            </a:rPr>
                            <m:t>1+</m:t>
                          </m:r>
                          <m:r>
                            <a:rPr lang="en-US" sz="2200" b="0" i="1" smtClean="0">
                              <a:latin typeface="Cambria Math" panose="02040503050406030204" pitchFamily="18" charset="0"/>
                            </a:rPr>
                            <m:t>𝑘</m:t>
                          </m:r>
                        </m:den>
                      </m:f>
                      <m:r>
                        <a:rPr lang="en-US" sz="2200" b="0" i="1" smtClean="0">
                          <a:latin typeface="Cambria Math" panose="02040503050406030204" pitchFamily="18" charset="0"/>
                        </a:rPr>
                        <m:t> </m:t>
                      </m:r>
                      <m:r>
                        <a:rPr lang="en-US" sz="2200" b="0" i="1" smtClean="0">
                          <a:latin typeface="Cambria Math" panose="02040503050406030204" pitchFamily="18" charset="0"/>
                        </a:rPr>
                        <m:t>𝑎𝑛𝑑</m:t>
                      </m:r>
                      <m:r>
                        <a:rPr lang="en-US" sz="2200" b="0" i="1" smtClean="0">
                          <a:latin typeface="Cambria Math" panose="02040503050406030204" pitchFamily="18" charset="0"/>
                        </a:rPr>
                        <m:t> </m:t>
                      </m:r>
                      <m:r>
                        <a:rPr lang="en-US" sz="2200" b="0" i="1" smtClean="0">
                          <a:latin typeface="Cambria Math" panose="02040503050406030204" pitchFamily="18" charset="0"/>
                        </a:rPr>
                        <m:t>𝑟</m:t>
                      </m:r>
                      <m:r>
                        <a:rPr lang="en-US" sz="2200" b="0" i="1" smtClean="0">
                          <a:latin typeface="Cambria Math" panose="02040503050406030204" pitchFamily="18" charset="0"/>
                        </a:rPr>
                        <m:t>=</m:t>
                      </m:r>
                      <m:f>
                        <m:fPr>
                          <m:ctrlPr>
                            <a:rPr lang="en-US" sz="2200" b="0" i="1" smtClean="0">
                              <a:latin typeface="Cambria Math" panose="02040503050406030204" pitchFamily="18" charset="0"/>
                            </a:rPr>
                          </m:ctrlPr>
                        </m:fPr>
                        <m:num>
                          <m:r>
                            <a:rPr lang="en-US" sz="2200" b="0" i="1" smtClean="0">
                              <a:latin typeface="Cambria Math" panose="02040503050406030204" pitchFamily="18" charset="0"/>
                            </a:rPr>
                            <m:t>1+</m:t>
                          </m:r>
                          <m:r>
                            <a:rPr lang="en-US" sz="2200" b="0" i="1" smtClean="0">
                              <a:latin typeface="Cambria Math" panose="02040503050406030204" pitchFamily="18" charset="0"/>
                            </a:rPr>
                            <m:t>𝑔</m:t>
                          </m:r>
                        </m:num>
                        <m:den>
                          <m:r>
                            <a:rPr lang="en-US" sz="2200" b="0" i="1" smtClean="0">
                              <a:latin typeface="Cambria Math" panose="02040503050406030204" pitchFamily="18" charset="0"/>
                            </a:rPr>
                            <m:t>1+</m:t>
                          </m:r>
                          <m:r>
                            <a:rPr lang="en-US" sz="2200" b="0" i="1" smtClean="0">
                              <a:latin typeface="Cambria Math" panose="02040503050406030204" pitchFamily="18" charset="0"/>
                            </a:rPr>
                            <m:t>𝑘</m:t>
                          </m:r>
                        </m:den>
                      </m:f>
                    </m:oMath>
                  </m:oMathPara>
                </a14:m>
                <a:endParaRPr lang="en-US" sz="2200" i="1" dirty="0"/>
              </a:p>
              <a:p>
                <a:pPr marL="0" indent="0">
                  <a:buNone/>
                </a:pPr>
                <a:endParaRPr lang="en-US" sz="2200" i="1"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l="-1086" t="-2632"/>
                </a:stretch>
              </a:blipFill>
            </p:spPr>
            <p:txBody>
              <a:bodyPr/>
              <a:lstStyle/>
              <a:p>
                <a:r>
                  <a:rPr lang="en-US">
                    <a:noFill/>
                  </a:rPr>
                  <a:t> </a:t>
                </a:r>
              </a:p>
            </p:txBody>
          </p:sp>
        </mc:Fallback>
      </mc:AlternateContent>
      <p:sp>
        <p:nvSpPr>
          <p:cNvPr id="4" name="Footer Placeholder 3"/>
          <p:cNvSpPr>
            <a:spLocks noGrp="1"/>
          </p:cNvSpPr>
          <p:nvPr>
            <p:ph type="ftr" sz="quarter" idx="11"/>
          </p:nvPr>
        </p:nvSpPr>
        <p:spPr/>
        <p:txBody>
          <a:bodyPr/>
          <a:lstStyle/>
          <a:p>
            <a:r>
              <a:rPr lang="en-US"/>
              <a:t>Week 2 Slides (Chapter 6) FIN 3600 Adam Schor</a:t>
            </a:r>
          </a:p>
        </p:txBody>
      </p:sp>
    </p:spTree>
    <p:extLst>
      <p:ext uri="{BB962C8B-B14F-4D97-AF65-F5344CB8AC3E}">
        <p14:creationId xmlns:p14="http://schemas.microsoft.com/office/powerpoint/2010/main" val="25914409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7566" y="198871"/>
            <a:ext cx="10515600" cy="1325563"/>
          </a:xfrm>
        </p:spPr>
        <p:txBody>
          <a:bodyPr/>
          <a:lstStyle/>
          <a:p>
            <a:r>
              <a:rPr lang="en-US" dirty="0">
                <a:solidFill>
                  <a:srgbClr val="FF0000"/>
                </a:solidFill>
              </a:rPr>
              <a:t>Question 1</a:t>
            </a:r>
          </a:p>
        </p:txBody>
      </p:sp>
      <p:sp>
        <p:nvSpPr>
          <p:cNvPr id="3" name="Content Placeholder 2"/>
          <p:cNvSpPr>
            <a:spLocks noGrp="1"/>
          </p:cNvSpPr>
          <p:nvPr>
            <p:ph idx="1"/>
          </p:nvPr>
        </p:nvSpPr>
        <p:spPr>
          <a:xfrm>
            <a:off x="636320" y="1712521"/>
            <a:ext cx="10515600" cy="4351338"/>
          </a:xfrm>
        </p:spPr>
        <p:txBody>
          <a:bodyPr vert="horz" lIns="91440" tIns="45720" rIns="91440" bIns="45720" rtlCol="0" anchor="t">
            <a:normAutofit/>
          </a:bodyPr>
          <a:lstStyle/>
          <a:p>
            <a:r>
              <a:rPr lang="en-US" dirty="0"/>
              <a:t>Assume ABC paid a $1 dividend yesterday. You predict a sustainable growth rate of 3% from this point forward. You also require a 10% discount rate.</a:t>
            </a:r>
          </a:p>
          <a:p>
            <a:endParaRPr lang="en-US" dirty="0"/>
          </a:p>
          <a:p>
            <a:pPr marL="0" indent="0">
              <a:buNone/>
            </a:pPr>
            <a:r>
              <a:rPr lang="en-US" i="1" dirty="0"/>
              <a:t>Note: For simplicity, we use annual dividends. In practice, companies pay quarterly or (often outside the U.S) semi-annual dividends. Most users of a DDM will just use the total dividends paid over a year, without adjustments.</a:t>
            </a:r>
            <a:endParaRPr lang="en-US" i="1" dirty="0">
              <a:cs typeface="Calibri"/>
            </a:endParaRPr>
          </a:p>
          <a:p>
            <a:endParaRPr lang="en-US" dirty="0"/>
          </a:p>
          <a:p>
            <a:pPr marL="0" indent="0">
              <a:buNone/>
            </a:pPr>
            <a:endParaRPr lang="en-US" dirty="0"/>
          </a:p>
        </p:txBody>
      </p:sp>
      <p:sp>
        <p:nvSpPr>
          <p:cNvPr id="4" name="Footer Placeholder 3"/>
          <p:cNvSpPr>
            <a:spLocks noGrp="1"/>
          </p:cNvSpPr>
          <p:nvPr>
            <p:ph type="ftr" sz="quarter" idx="11"/>
          </p:nvPr>
        </p:nvSpPr>
        <p:spPr/>
        <p:txBody>
          <a:bodyPr/>
          <a:lstStyle/>
          <a:p>
            <a:r>
              <a:rPr lang="en-US"/>
              <a:t>Week 2 Slides (Chapter 6) FIN 3600 Adam Schor</a:t>
            </a:r>
          </a:p>
        </p:txBody>
      </p:sp>
    </p:spTree>
    <p:extLst>
      <p:ext uri="{BB962C8B-B14F-4D97-AF65-F5344CB8AC3E}">
        <p14:creationId xmlns:p14="http://schemas.microsoft.com/office/powerpoint/2010/main" val="39145444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3816" y="175120"/>
            <a:ext cx="10515600" cy="1325563"/>
          </a:xfrm>
        </p:spPr>
        <p:txBody>
          <a:bodyPr/>
          <a:lstStyle/>
          <a:p>
            <a:r>
              <a:rPr lang="en-US" dirty="0"/>
              <a:t>Answer 1	</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199" y="1825625"/>
                <a:ext cx="5859483" cy="4351338"/>
              </a:xfrm>
            </p:spPr>
            <p:txBody>
              <a:bodyPr/>
              <a:lstStyle/>
              <a:p>
                <a:pPr marL="0" indent="0">
                  <a:buNone/>
                </a:pPr>
                <a14:m>
                  <m:oMathPara xmlns:m="http://schemas.openxmlformats.org/officeDocument/2006/math">
                    <m:oMathParaPr>
                      <m:jc m:val="left"/>
                    </m:oMathParaPr>
                    <m:oMath xmlns:m="http://schemas.openxmlformats.org/officeDocument/2006/math">
                      <m:r>
                        <a:rPr lang="en-US" b="0" i="1" smtClean="0">
                          <a:latin typeface="Cambria Math" panose="02040503050406030204" pitchFamily="18" charset="0"/>
                        </a:rPr>
                        <m:t>𝑃</m:t>
                      </m:r>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𝐷</m:t>
                              </m:r>
                            </m:e>
                            <m:sub>
                              <m:r>
                                <a:rPr lang="en-US" b="0" i="1" smtClean="0">
                                  <a:latin typeface="Cambria Math" panose="02040503050406030204" pitchFamily="18" charset="0"/>
                                </a:rPr>
                                <m:t>1</m:t>
                              </m:r>
                            </m:sub>
                          </m:sSub>
                        </m:num>
                        <m:den>
                          <m:r>
                            <a:rPr lang="en-US" b="0" i="1" smtClean="0">
                              <a:latin typeface="Cambria Math" panose="02040503050406030204" pitchFamily="18" charset="0"/>
                            </a:rPr>
                            <m:t>𝑘</m:t>
                          </m:r>
                          <m:r>
                            <a:rPr lang="en-US" b="0" i="1" smtClean="0">
                              <a:latin typeface="Cambria Math" panose="02040503050406030204" pitchFamily="18" charset="0"/>
                            </a:rPr>
                            <m:t>−</m:t>
                          </m:r>
                          <m:r>
                            <a:rPr lang="en-US" b="0" i="1" smtClean="0">
                              <a:latin typeface="Cambria Math" panose="02040503050406030204" pitchFamily="18" charset="0"/>
                            </a:rPr>
                            <m:t>𝑔</m:t>
                          </m:r>
                        </m:den>
                      </m:f>
                    </m:oMath>
                  </m:oMathPara>
                </a14:m>
                <a:endParaRPr lang="en-US" b="0" i="1" dirty="0">
                  <a:latin typeface="Cambria Math" panose="02040503050406030204" pitchFamily="18" charset="0"/>
                </a:endParaRPr>
              </a:p>
              <a:p>
                <a:pPr marL="0" indent="0">
                  <a:buNone/>
                </a:pPr>
                <a:endParaRPr lang="en-US" b="0" i="1" dirty="0">
                  <a:latin typeface="Cambria Math" panose="02040503050406030204" pitchFamily="18" charset="0"/>
                </a:endParaRPr>
              </a:p>
              <a:p>
                <a:pPr marL="0" indent="0">
                  <a:buNone/>
                </a:pPr>
                <a14:m>
                  <m:oMathPara xmlns:m="http://schemas.openxmlformats.org/officeDocument/2006/math">
                    <m:oMathParaPr>
                      <m:jc m:val="left"/>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𝐷</m:t>
                          </m:r>
                        </m:e>
                        <m:sub>
                          <m:r>
                            <a:rPr lang="en-US" b="0" i="1" smtClean="0">
                              <a:latin typeface="Cambria Math" panose="02040503050406030204" pitchFamily="18" charset="0"/>
                            </a:rPr>
                            <m:t>1</m:t>
                          </m:r>
                        </m:sub>
                      </m:sSub>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𝐷</m:t>
                          </m:r>
                        </m:e>
                        <m:sub>
                          <m:r>
                            <a:rPr lang="en-US" b="0" i="1" smtClean="0">
                              <a:latin typeface="Cambria Math" panose="02040503050406030204" pitchFamily="18" charset="0"/>
                            </a:rPr>
                            <m:t>0</m:t>
                          </m:r>
                        </m:sub>
                      </m:sSub>
                      <m:r>
                        <a:rPr lang="en-US" b="0" i="1" smtClean="0">
                          <a:latin typeface="Cambria Math" panose="02040503050406030204" pitchFamily="18" charset="0"/>
                        </a:rPr>
                        <m:t>∗(1+</m:t>
                      </m:r>
                      <m:r>
                        <a:rPr lang="en-US" b="0" i="1" smtClean="0">
                          <a:latin typeface="Cambria Math" panose="02040503050406030204" pitchFamily="18" charset="0"/>
                        </a:rPr>
                        <m:t>𝑔</m:t>
                      </m:r>
                      <m:r>
                        <a:rPr lang="en-US" b="0" i="1" smtClean="0">
                          <a:latin typeface="Cambria Math" panose="02040503050406030204" pitchFamily="18" charset="0"/>
                        </a:rPr>
                        <m:t>)</m:t>
                      </m:r>
                    </m:oMath>
                  </m:oMathPara>
                </a14:m>
                <a:endParaRPr lang="en-US" b="0" dirty="0"/>
              </a:p>
              <a:p>
                <a:pPr marL="0" indent="0">
                  <a:buNone/>
                </a:pPr>
                <a:r>
                  <a:rPr lang="en-US" dirty="0"/>
                  <a:t>			</a:t>
                </a:r>
              </a:p>
              <a:p>
                <a:pPr marL="0" indent="0">
                  <a:buNone/>
                </a:pPr>
                <a14:m>
                  <m:oMathPara xmlns:m="http://schemas.openxmlformats.org/officeDocument/2006/math">
                    <m:oMathParaPr>
                      <m:jc m:val="left"/>
                    </m:oMathParaPr>
                    <m:oMath xmlns:m="http://schemas.openxmlformats.org/officeDocument/2006/math">
                      <m:r>
                        <a:rPr lang="en-US" i="1">
                          <a:latin typeface="Cambria Math" panose="02040503050406030204" pitchFamily="18" charset="0"/>
                        </a:rPr>
                        <m:t>𝑃</m:t>
                      </m:r>
                      <m:r>
                        <a:rPr lang="en-US" i="1">
                          <a:latin typeface="Cambria Math" panose="02040503050406030204" pitchFamily="18" charset="0"/>
                        </a:rPr>
                        <m:t>=</m:t>
                      </m:r>
                      <m:f>
                        <m:fPr>
                          <m:ctrlPr>
                            <a:rPr lang="en-US" i="1">
                              <a:latin typeface="Cambria Math" panose="02040503050406030204" pitchFamily="18" charset="0"/>
                            </a:rPr>
                          </m:ctrlPr>
                        </m:fPr>
                        <m:num>
                          <m:r>
                            <a:rPr lang="en-US" b="0" i="1" smtClean="0">
                              <a:latin typeface="Cambria Math" panose="02040503050406030204" pitchFamily="18" charset="0"/>
                            </a:rPr>
                            <m:t>1.03</m:t>
                          </m:r>
                        </m:num>
                        <m:den>
                          <m:r>
                            <a:rPr lang="en-US" b="0" i="1" smtClean="0">
                              <a:latin typeface="Cambria Math" panose="02040503050406030204" pitchFamily="18" charset="0"/>
                            </a:rPr>
                            <m:t>.10</m:t>
                          </m:r>
                          <m:r>
                            <a:rPr lang="en-US" i="1">
                              <a:latin typeface="Cambria Math" panose="02040503050406030204" pitchFamily="18" charset="0"/>
                            </a:rPr>
                            <m:t>−</m:t>
                          </m:r>
                          <m:r>
                            <a:rPr lang="en-US" b="0" i="1" smtClean="0">
                              <a:latin typeface="Cambria Math" panose="02040503050406030204" pitchFamily="18" charset="0"/>
                            </a:rPr>
                            <m:t>.03</m:t>
                          </m:r>
                        </m:den>
                      </m:f>
                      <m:r>
                        <a:rPr lang="en-US" b="0" i="1" smtClean="0">
                          <a:latin typeface="Cambria Math" panose="02040503050406030204" pitchFamily="18" charset="0"/>
                        </a:rPr>
                        <m:t>=14.71</m:t>
                      </m:r>
                    </m:oMath>
                  </m:oMathPara>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199" y="1825625"/>
                <a:ext cx="5859483" cy="4351338"/>
              </a:xfrm>
              <a:blipFill>
                <a:blip r:embed="rId2"/>
                <a:stretch>
                  <a:fillRect l="-433" t="-585"/>
                </a:stretch>
              </a:blipFill>
            </p:spPr>
            <p:txBody>
              <a:bodyPr/>
              <a:lstStyle/>
              <a:p>
                <a:r>
                  <a:rPr lang="en-US">
                    <a:noFill/>
                  </a:rPr>
                  <a:t> </a:t>
                </a:r>
              </a:p>
            </p:txBody>
          </p:sp>
        </mc:Fallback>
      </mc:AlternateContent>
      <p:sp>
        <p:nvSpPr>
          <p:cNvPr id="4" name="Footer Placeholder 3"/>
          <p:cNvSpPr>
            <a:spLocks noGrp="1"/>
          </p:cNvSpPr>
          <p:nvPr>
            <p:ph type="ftr" sz="quarter" idx="11"/>
          </p:nvPr>
        </p:nvSpPr>
        <p:spPr/>
        <p:txBody>
          <a:bodyPr/>
          <a:lstStyle/>
          <a:p>
            <a:r>
              <a:rPr lang="en-US"/>
              <a:t>Week 2 Slides (Chapter 6) FIN 3600 Adam Schor</a:t>
            </a:r>
          </a:p>
        </p:txBody>
      </p:sp>
    </p:spTree>
    <p:extLst>
      <p:ext uri="{BB962C8B-B14F-4D97-AF65-F5344CB8AC3E}">
        <p14:creationId xmlns:p14="http://schemas.microsoft.com/office/powerpoint/2010/main" val="30391988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1223" y="137477"/>
            <a:ext cx="10515600" cy="1325563"/>
          </a:xfrm>
        </p:spPr>
        <p:txBody>
          <a:bodyPr/>
          <a:lstStyle/>
          <a:p>
            <a:r>
              <a:rPr lang="en-US" dirty="0">
                <a:solidFill>
                  <a:srgbClr val="FF0000"/>
                </a:solidFill>
              </a:rPr>
              <a:t>Question 2</a:t>
            </a:r>
          </a:p>
        </p:txBody>
      </p:sp>
      <p:sp>
        <p:nvSpPr>
          <p:cNvPr id="3" name="Content Placeholder 2"/>
          <p:cNvSpPr>
            <a:spLocks noGrp="1"/>
          </p:cNvSpPr>
          <p:nvPr>
            <p:ph idx="1"/>
          </p:nvPr>
        </p:nvSpPr>
        <p:spPr>
          <a:xfrm>
            <a:off x="531223" y="1463040"/>
            <a:ext cx="11268891" cy="4713923"/>
          </a:xfrm>
        </p:spPr>
        <p:txBody>
          <a:bodyPr>
            <a:normAutofit lnSpcReduction="10000"/>
          </a:bodyPr>
          <a:lstStyle/>
          <a:p>
            <a:pPr marL="0" indent="0">
              <a:buNone/>
            </a:pPr>
            <a:r>
              <a:rPr lang="en-US" dirty="0"/>
              <a:t>From question 1, we have: ABC paid a $1 dividend yesterday. You predict a sustainable growth rate of 3% from this point forward. You also require a 10% discount rate</a:t>
            </a:r>
          </a:p>
          <a:p>
            <a:pPr marL="0" indent="0">
              <a:buNone/>
            </a:pPr>
            <a:endParaRPr lang="en-US" dirty="0"/>
          </a:p>
          <a:p>
            <a:pPr marL="514350" indent="-514350">
              <a:buFont typeface="+mj-lt"/>
              <a:buAutoNum type="alphaUcPeriod"/>
            </a:pPr>
            <a:r>
              <a:rPr lang="en-US" dirty="0"/>
              <a:t>If the stock trades at $11.44, what does the price imply about the market’s expected growth rate for this company. Assume the discount rate is still 10%. What would you do as an investor? Buy, Sell or Hold?</a:t>
            </a:r>
          </a:p>
          <a:p>
            <a:pPr marL="514350" indent="-514350">
              <a:buFont typeface="+mj-lt"/>
              <a:buAutoNum type="alphaUcPeriod"/>
            </a:pPr>
            <a:endParaRPr lang="en-US" dirty="0"/>
          </a:p>
          <a:p>
            <a:pPr marL="514350" indent="-514350">
              <a:buFont typeface="+mj-lt"/>
              <a:buAutoNum type="alphaUcPeriod"/>
            </a:pPr>
            <a:r>
              <a:rPr lang="en-US" dirty="0"/>
              <a:t>Now assume the stock is at $20.60 and the discount rate is still 10%. Find the market’s expected growth rate. What would you do as an investor? Buy, Sell or Hold?</a:t>
            </a:r>
          </a:p>
          <a:p>
            <a:pPr marL="0" indent="0">
              <a:buNone/>
            </a:pPr>
            <a:endParaRPr lang="en-US" i="1" dirty="0"/>
          </a:p>
          <a:p>
            <a:pPr marL="0" indent="0">
              <a:buNone/>
            </a:pPr>
            <a:endParaRPr lang="en-US" dirty="0"/>
          </a:p>
        </p:txBody>
      </p:sp>
      <p:sp>
        <p:nvSpPr>
          <p:cNvPr id="4" name="Footer Placeholder 3"/>
          <p:cNvSpPr>
            <a:spLocks noGrp="1"/>
          </p:cNvSpPr>
          <p:nvPr>
            <p:ph type="ftr" sz="quarter" idx="11"/>
          </p:nvPr>
        </p:nvSpPr>
        <p:spPr/>
        <p:txBody>
          <a:bodyPr/>
          <a:lstStyle/>
          <a:p>
            <a:r>
              <a:rPr lang="en-US"/>
              <a:t>Week 2 Slides (Chapter 6) FIN 3600 Adam Schor</a:t>
            </a:r>
          </a:p>
        </p:txBody>
      </p:sp>
    </p:spTree>
    <p:extLst>
      <p:ext uri="{BB962C8B-B14F-4D97-AF65-F5344CB8AC3E}">
        <p14:creationId xmlns:p14="http://schemas.microsoft.com/office/powerpoint/2010/main" val="13275479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6314" y="127774"/>
            <a:ext cx="10515600" cy="1325563"/>
          </a:xfrm>
        </p:spPr>
        <p:txBody>
          <a:bodyPr/>
          <a:lstStyle/>
          <a:p>
            <a:r>
              <a:rPr lang="en-US" dirty="0"/>
              <a:t>Answer 2</a:t>
            </a:r>
          </a:p>
        </p:txBody>
      </p:sp>
      <p:sp>
        <p:nvSpPr>
          <p:cNvPr id="3" name="Content Placeholder 2"/>
          <p:cNvSpPr>
            <a:spLocks noGrp="1"/>
          </p:cNvSpPr>
          <p:nvPr>
            <p:ph idx="1"/>
          </p:nvPr>
        </p:nvSpPr>
        <p:spPr/>
        <p:txBody>
          <a:bodyPr vert="horz" lIns="91440" tIns="45720" rIns="91440" bIns="45720" rtlCol="0" anchor="t">
            <a:normAutofit/>
          </a:bodyPr>
          <a:lstStyle/>
          <a:p>
            <a:pPr marL="0" indent="0">
              <a:buNone/>
            </a:pPr>
            <a:r>
              <a:rPr lang="en-US" dirty="0"/>
              <a:t>A. Solve for the missing variable</a:t>
            </a:r>
            <a:r>
              <a:rPr lang="en-US" dirty="0">
                <a:cs typeface="Calibri"/>
              </a:rPr>
              <a:t>.</a:t>
            </a:r>
          </a:p>
          <a:p>
            <a:pPr marL="0" indent="0">
              <a:buNone/>
            </a:pPr>
            <a:endParaRPr lang="en-US" dirty="0">
              <a:cs typeface="Calibri"/>
            </a:endParaRPr>
          </a:p>
          <a:p>
            <a:pPr marL="0" indent="0">
              <a:buNone/>
            </a:pPr>
            <a:endParaRPr lang="en-US" dirty="0">
              <a:cs typeface="Calibri"/>
            </a:endParaRPr>
          </a:p>
          <a:p>
            <a:pPr marL="0" indent="0">
              <a:buNone/>
            </a:pPr>
            <a:r>
              <a:rPr lang="en-US" dirty="0">
                <a:cs typeface="Calibri"/>
              </a:rPr>
              <a:t>Solve for g. g = 0.01 or 1%. If you think that growth is 3% and the market is pricing in 1%, then you should buy!</a:t>
            </a:r>
          </a:p>
          <a:p>
            <a:pPr marL="0" indent="0">
              <a:buNone/>
            </a:pPr>
            <a:endParaRPr lang="en-US" dirty="0">
              <a:cs typeface="Calibri"/>
            </a:endParaRPr>
          </a:p>
          <a:p>
            <a:pPr marL="0" indent="0">
              <a:buNone/>
            </a:pPr>
            <a:r>
              <a:rPr lang="en-US" dirty="0">
                <a:cs typeface="Calibri"/>
              </a:rPr>
              <a:t>B. </a:t>
            </a:r>
            <a:r>
              <a:rPr lang="en-US" i="1" dirty="0">
                <a:cs typeface="Calibri"/>
              </a:rPr>
              <a:t>Left for the student and homework</a:t>
            </a:r>
          </a:p>
        </p:txBody>
      </p:sp>
      <p:sp>
        <p:nvSpPr>
          <p:cNvPr id="4" name="Footer Placeholder 3"/>
          <p:cNvSpPr>
            <a:spLocks noGrp="1"/>
          </p:cNvSpPr>
          <p:nvPr>
            <p:ph type="ftr" sz="quarter" idx="11"/>
          </p:nvPr>
        </p:nvSpPr>
        <p:spPr/>
        <p:txBody>
          <a:bodyPr/>
          <a:lstStyle/>
          <a:p>
            <a:r>
              <a:rPr lang="en-US"/>
              <a:t>Week 2 Slides (Chapter 6) FIN 3600 Adam Schor</a:t>
            </a:r>
          </a:p>
        </p:txBody>
      </p:sp>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CF7C0906-7BD0-B543-B6ED-416D24DCBB81}"/>
                  </a:ext>
                </a:extLst>
              </p:cNvPr>
              <p:cNvSpPr/>
              <p:nvPr/>
            </p:nvSpPr>
            <p:spPr>
              <a:xfrm>
                <a:off x="3225644" y="2406611"/>
                <a:ext cx="3661267" cy="851002"/>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sz="2400" i="1" smtClean="0">
                          <a:latin typeface="Cambria Math" panose="02040503050406030204" pitchFamily="18" charset="0"/>
                        </a:rPr>
                        <m:t>$</m:t>
                      </m:r>
                      <m:r>
                        <a:rPr lang="en-US" sz="2400" b="0" i="1" smtClean="0">
                          <a:latin typeface="Cambria Math" panose="02040503050406030204" pitchFamily="18" charset="0"/>
                        </a:rPr>
                        <m:t>11.44</m:t>
                      </m:r>
                      <m:r>
                        <a:rPr lang="en-US" sz="2400" i="1">
                          <a:latin typeface="Cambria Math" panose="02040503050406030204" pitchFamily="18" charset="0"/>
                        </a:rPr>
                        <m:t>=</m:t>
                      </m:r>
                      <m:f>
                        <m:fPr>
                          <m:ctrlPr>
                            <a:rPr lang="en-US" sz="2400" i="1">
                              <a:latin typeface="Cambria Math" panose="02040503050406030204" pitchFamily="18" charset="0"/>
                            </a:rPr>
                          </m:ctrlPr>
                        </m:fPr>
                        <m:num>
                          <m:r>
                            <a:rPr lang="en-US" sz="2400" i="1">
                              <a:latin typeface="Cambria Math" panose="02040503050406030204" pitchFamily="18" charset="0"/>
                            </a:rPr>
                            <m:t>1.03</m:t>
                          </m:r>
                        </m:num>
                        <m:den>
                          <m:r>
                            <a:rPr lang="en-US" sz="2400" i="1">
                              <a:latin typeface="Cambria Math" panose="02040503050406030204" pitchFamily="18" charset="0"/>
                            </a:rPr>
                            <m:t>.10−</m:t>
                          </m:r>
                          <m:r>
                            <a:rPr lang="en-US" sz="2400" b="0" i="1" smtClean="0">
                              <a:latin typeface="Cambria Math" panose="02040503050406030204" pitchFamily="18" charset="0"/>
                            </a:rPr>
                            <m:t>𝑔</m:t>
                          </m:r>
                          <m:r>
                            <a:rPr lang="en-US" sz="2400" i="1" smtClean="0">
                              <a:latin typeface="Cambria Math" panose="02040503050406030204" pitchFamily="18" charset="0"/>
                            </a:rPr>
                            <m:t> </m:t>
                          </m:r>
                        </m:den>
                      </m:f>
                    </m:oMath>
                  </m:oMathPara>
                </a14:m>
                <a:endParaRPr lang="en-US" sz="2400" dirty="0"/>
              </a:p>
            </p:txBody>
          </p:sp>
        </mc:Choice>
        <mc:Fallback xmlns="">
          <p:sp>
            <p:nvSpPr>
              <p:cNvPr id="5" name="Rectangle 4">
                <a:extLst>
                  <a:ext uri="{FF2B5EF4-FFF2-40B4-BE49-F238E27FC236}">
                    <a16:creationId xmlns:a16="http://schemas.microsoft.com/office/drawing/2014/main" id="{CF7C0906-7BD0-B543-B6ED-416D24DCBB81}"/>
                  </a:ext>
                </a:extLst>
              </p:cNvPr>
              <p:cNvSpPr>
                <a:spLocks noRot="1" noChangeAspect="1" noMove="1" noResize="1" noEditPoints="1" noAdjustHandles="1" noChangeArrowheads="1" noChangeShapeType="1" noTextEdit="1"/>
              </p:cNvSpPr>
              <p:nvPr/>
            </p:nvSpPr>
            <p:spPr>
              <a:xfrm>
                <a:off x="3225644" y="2406611"/>
                <a:ext cx="3661267" cy="851002"/>
              </a:xfrm>
              <a:prstGeom prst="rect">
                <a:avLst/>
              </a:prstGeom>
              <a:blipFill>
                <a:blip r:embed="rId2"/>
                <a:stretch>
                  <a:fillRect b="-10145"/>
                </a:stretch>
              </a:blipFill>
            </p:spPr>
            <p:txBody>
              <a:bodyPr/>
              <a:lstStyle/>
              <a:p>
                <a:r>
                  <a:rPr lang="en-US">
                    <a:noFill/>
                  </a:rPr>
                  <a:t> </a:t>
                </a:r>
              </a:p>
            </p:txBody>
          </p:sp>
        </mc:Fallback>
      </mc:AlternateContent>
    </p:spTree>
    <p:extLst>
      <p:ext uri="{BB962C8B-B14F-4D97-AF65-F5344CB8AC3E}">
        <p14:creationId xmlns:p14="http://schemas.microsoft.com/office/powerpoint/2010/main" val="20223075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5665" y="286139"/>
            <a:ext cx="10968135" cy="5890824"/>
          </a:xfrm>
        </p:spPr>
        <p:txBody>
          <a:bodyPr vert="horz" lIns="91440" tIns="45720" rIns="91440" bIns="45720" rtlCol="0" anchor="t">
            <a:normAutofit/>
          </a:bodyPr>
          <a:lstStyle/>
          <a:p>
            <a:pPr marL="0" indent="0">
              <a:buNone/>
            </a:pPr>
            <a:r>
              <a:rPr lang="en-US" sz="4400" dirty="0">
                <a:solidFill>
                  <a:srgbClr val="0070C0"/>
                </a:solidFill>
              </a:rPr>
              <a:t>The multi-stage DDM</a:t>
            </a:r>
          </a:p>
          <a:p>
            <a:pPr marL="0" indent="0">
              <a:buNone/>
            </a:pPr>
            <a:r>
              <a:rPr lang="en-US" dirty="0"/>
              <a:t>What if there are varying growth rates:</a:t>
            </a:r>
          </a:p>
          <a:p>
            <a:pPr marL="0" indent="0">
              <a:buNone/>
            </a:pPr>
            <a:r>
              <a:rPr lang="en-US" dirty="0"/>
              <a:t>The DDM assumes constant growth in dividends. Value the periods prior individually. In other words, use the DDM as the terminal value.</a:t>
            </a:r>
          </a:p>
          <a:p>
            <a:pPr marL="0" indent="0">
              <a:buNone/>
            </a:pPr>
            <a:endParaRPr lang="en-US" dirty="0"/>
          </a:p>
          <a:p>
            <a:pPr marL="0" indent="0">
              <a:buNone/>
            </a:pPr>
            <a:r>
              <a:rPr lang="en-US" dirty="0"/>
              <a:t>For example: Consider a company where you project the following dividend policy. You’re required rate of return is 10%</a:t>
            </a:r>
          </a:p>
          <a:p>
            <a:pPr marL="0" indent="0">
              <a:buNone/>
            </a:pPr>
            <a:endParaRPr lang="en-US" dirty="0"/>
          </a:p>
        </p:txBody>
      </p:sp>
      <p:sp>
        <p:nvSpPr>
          <p:cNvPr id="4" name="Footer Placeholder 3"/>
          <p:cNvSpPr>
            <a:spLocks noGrp="1"/>
          </p:cNvSpPr>
          <p:nvPr>
            <p:ph type="ftr" sz="quarter" idx="11"/>
          </p:nvPr>
        </p:nvSpPr>
        <p:spPr/>
        <p:txBody>
          <a:bodyPr/>
          <a:lstStyle/>
          <a:p>
            <a:r>
              <a:rPr lang="en-US"/>
              <a:t>Week 2 Slides (Chapter 6) FIN 3600 Adam Schor</a:t>
            </a:r>
          </a:p>
        </p:txBody>
      </p:sp>
      <p:graphicFrame>
        <p:nvGraphicFramePr>
          <p:cNvPr id="7" name="Table 6">
            <a:extLst>
              <a:ext uri="{FF2B5EF4-FFF2-40B4-BE49-F238E27FC236}">
                <a16:creationId xmlns:a16="http://schemas.microsoft.com/office/drawing/2014/main" id="{12A0FF2B-3913-984D-89EC-0B067A5D4038}"/>
              </a:ext>
            </a:extLst>
          </p:cNvPr>
          <p:cNvGraphicFramePr>
            <a:graphicFrameLocks noGrp="1"/>
          </p:cNvGraphicFramePr>
          <p:nvPr>
            <p:extLst>
              <p:ext uri="{D42A27DB-BD31-4B8C-83A1-F6EECF244321}">
                <p14:modId xmlns:p14="http://schemas.microsoft.com/office/powerpoint/2010/main" val="2199080379"/>
              </p:ext>
            </p:extLst>
          </p:nvPr>
        </p:nvGraphicFramePr>
        <p:xfrm>
          <a:off x="481925" y="3873303"/>
          <a:ext cx="3278001" cy="1926495"/>
        </p:xfrm>
        <a:graphic>
          <a:graphicData uri="http://schemas.openxmlformats.org/drawingml/2006/table">
            <a:tbl>
              <a:tblPr firstRow="1" bandRow="1">
                <a:tableStyleId>{5C22544A-7EE6-4342-B048-85BDC9FD1C3A}</a:tableStyleId>
              </a:tblPr>
              <a:tblGrid>
                <a:gridCol w="798235">
                  <a:extLst>
                    <a:ext uri="{9D8B030D-6E8A-4147-A177-3AD203B41FA5}">
                      <a16:colId xmlns:a16="http://schemas.microsoft.com/office/drawing/2014/main" val="1982255381"/>
                    </a:ext>
                  </a:extLst>
                </a:gridCol>
                <a:gridCol w="2479766">
                  <a:extLst>
                    <a:ext uri="{9D8B030D-6E8A-4147-A177-3AD203B41FA5}">
                      <a16:colId xmlns:a16="http://schemas.microsoft.com/office/drawing/2014/main" val="3955977148"/>
                    </a:ext>
                  </a:extLst>
                </a:gridCol>
              </a:tblGrid>
              <a:tr h="385299">
                <a:tc>
                  <a:txBody>
                    <a:bodyPr/>
                    <a:lstStyle/>
                    <a:p>
                      <a:r>
                        <a:rPr lang="en-US" dirty="0"/>
                        <a:t>Year</a:t>
                      </a:r>
                    </a:p>
                  </a:txBody>
                  <a:tcPr/>
                </a:tc>
                <a:tc>
                  <a:txBody>
                    <a:bodyPr/>
                    <a:lstStyle/>
                    <a:p>
                      <a:r>
                        <a:rPr lang="en-US" dirty="0"/>
                        <a:t>Dividend</a:t>
                      </a:r>
                    </a:p>
                  </a:txBody>
                  <a:tcPr/>
                </a:tc>
                <a:extLst>
                  <a:ext uri="{0D108BD9-81ED-4DB2-BD59-A6C34878D82A}">
                    <a16:rowId xmlns:a16="http://schemas.microsoft.com/office/drawing/2014/main" val="1354209286"/>
                  </a:ext>
                </a:extLst>
              </a:tr>
              <a:tr h="385299">
                <a:tc>
                  <a:txBody>
                    <a:bodyPr/>
                    <a:lstStyle/>
                    <a:p>
                      <a:r>
                        <a:rPr lang="en-US" dirty="0"/>
                        <a:t>1</a:t>
                      </a:r>
                    </a:p>
                  </a:txBody>
                  <a:tcPr/>
                </a:tc>
                <a:tc>
                  <a:txBody>
                    <a:bodyPr/>
                    <a:lstStyle/>
                    <a:p>
                      <a:r>
                        <a:rPr lang="en-US" dirty="0"/>
                        <a:t>$1.00</a:t>
                      </a:r>
                    </a:p>
                  </a:txBody>
                  <a:tcPr/>
                </a:tc>
                <a:extLst>
                  <a:ext uri="{0D108BD9-81ED-4DB2-BD59-A6C34878D82A}">
                    <a16:rowId xmlns:a16="http://schemas.microsoft.com/office/drawing/2014/main" val="2863624504"/>
                  </a:ext>
                </a:extLst>
              </a:tr>
              <a:tr h="385299">
                <a:tc>
                  <a:txBody>
                    <a:bodyPr/>
                    <a:lstStyle/>
                    <a:p>
                      <a:r>
                        <a:rPr lang="en-US" dirty="0"/>
                        <a:t>2</a:t>
                      </a:r>
                    </a:p>
                  </a:txBody>
                  <a:tcPr/>
                </a:tc>
                <a:tc>
                  <a:txBody>
                    <a:bodyPr/>
                    <a:lstStyle/>
                    <a:p>
                      <a:r>
                        <a:rPr lang="en-US" dirty="0"/>
                        <a:t>$1.10</a:t>
                      </a:r>
                    </a:p>
                  </a:txBody>
                  <a:tcPr/>
                </a:tc>
                <a:extLst>
                  <a:ext uri="{0D108BD9-81ED-4DB2-BD59-A6C34878D82A}">
                    <a16:rowId xmlns:a16="http://schemas.microsoft.com/office/drawing/2014/main" val="2966455765"/>
                  </a:ext>
                </a:extLst>
              </a:tr>
              <a:tr h="385299">
                <a:tc>
                  <a:txBody>
                    <a:bodyPr/>
                    <a:lstStyle/>
                    <a:p>
                      <a:r>
                        <a:rPr lang="en-US" dirty="0"/>
                        <a:t>3</a:t>
                      </a:r>
                    </a:p>
                  </a:txBody>
                  <a:tcPr/>
                </a:tc>
                <a:tc>
                  <a:txBody>
                    <a:bodyPr/>
                    <a:lstStyle/>
                    <a:p>
                      <a:r>
                        <a:rPr lang="en-US" dirty="0"/>
                        <a:t>$1.20</a:t>
                      </a:r>
                    </a:p>
                  </a:txBody>
                  <a:tcPr/>
                </a:tc>
                <a:extLst>
                  <a:ext uri="{0D108BD9-81ED-4DB2-BD59-A6C34878D82A}">
                    <a16:rowId xmlns:a16="http://schemas.microsoft.com/office/drawing/2014/main" val="3489311494"/>
                  </a:ext>
                </a:extLst>
              </a:tr>
              <a:tr h="385299">
                <a:tc gridSpan="2">
                  <a:txBody>
                    <a:bodyPr/>
                    <a:lstStyle/>
                    <a:p>
                      <a:r>
                        <a:rPr lang="en-US" dirty="0"/>
                        <a:t>Then terminal growth rate of 5%</a:t>
                      </a:r>
                    </a:p>
                  </a:txBody>
                  <a:tcPr/>
                </a:tc>
                <a:tc hMerge="1">
                  <a:txBody>
                    <a:bodyPr/>
                    <a:lstStyle/>
                    <a:p>
                      <a:endParaRPr lang="en-US" dirty="0"/>
                    </a:p>
                  </a:txBody>
                  <a:tcPr/>
                </a:tc>
                <a:extLst>
                  <a:ext uri="{0D108BD9-81ED-4DB2-BD59-A6C34878D82A}">
                    <a16:rowId xmlns:a16="http://schemas.microsoft.com/office/drawing/2014/main" val="2310385434"/>
                  </a:ext>
                </a:extLst>
              </a:tr>
            </a:tbl>
          </a:graphicData>
        </a:graphic>
      </p:graphicFrame>
    </p:spTree>
    <p:extLst>
      <p:ext uri="{BB962C8B-B14F-4D97-AF65-F5344CB8AC3E}">
        <p14:creationId xmlns:p14="http://schemas.microsoft.com/office/powerpoint/2010/main" val="4304647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533399" y="414836"/>
                <a:ext cx="11188337" cy="5941514"/>
              </a:xfrm>
            </p:spPr>
            <p:txBody>
              <a:bodyPr/>
              <a:lstStyle/>
              <a:p>
                <a:pPr marL="0" indent="0">
                  <a:buNone/>
                </a:pPr>
                <a:r>
                  <a:rPr lang="en-US" sz="3600" dirty="0"/>
                  <a:t>Multi-stage DDM solution: Value each part separately</a:t>
                </a:r>
              </a:p>
              <a:p>
                <a:endParaRPr lang="en-US" dirty="0"/>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21.65=</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1.10</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1.1</m:t>
                          </m:r>
                        </m:num>
                        <m:den>
                          <m:sSup>
                            <m:sSupPr>
                              <m:ctrlPr>
                                <a:rPr lang="en-US" b="0" i="1" smtClean="0">
                                  <a:latin typeface="Cambria Math" panose="02040503050406030204" pitchFamily="18" charset="0"/>
                                </a:rPr>
                              </m:ctrlPr>
                            </m:sSupPr>
                            <m:e>
                              <m:r>
                                <a:rPr lang="en-US" b="0" i="1" smtClean="0">
                                  <a:latin typeface="Cambria Math" panose="02040503050406030204" pitchFamily="18" charset="0"/>
                                </a:rPr>
                                <m:t>1.10</m:t>
                              </m:r>
                            </m:e>
                            <m:sup>
                              <m:r>
                                <a:rPr lang="en-US" b="0" i="1" smtClean="0">
                                  <a:latin typeface="Cambria Math" panose="02040503050406030204" pitchFamily="18" charset="0"/>
                                </a:rPr>
                                <m:t>2</m:t>
                              </m:r>
                            </m:sup>
                          </m:sSup>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1.2</m:t>
                          </m:r>
                        </m:num>
                        <m:den>
                          <m:sSup>
                            <m:sSupPr>
                              <m:ctrlPr>
                                <a:rPr lang="en-US" b="0" i="1" smtClean="0">
                                  <a:latin typeface="Cambria Math" panose="02040503050406030204" pitchFamily="18" charset="0"/>
                                </a:rPr>
                              </m:ctrlPr>
                            </m:sSupPr>
                            <m:e>
                              <m:r>
                                <a:rPr lang="en-US" b="0" i="1" smtClean="0">
                                  <a:latin typeface="Cambria Math" panose="02040503050406030204" pitchFamily="18" charset="0"/>
                                </a:rPr>
                                <m:t>1.10</m:t>
                              </m:r>
                            </m:e>
                            <m:sup>
                              <m:r>
                                <a:rPr lang="en-US" b="0" i="1" smtClean="0">
                                  <a:latin typeface="Cambria Math" panose="02040503050406030204" pitchFamily="18" charset="0"/>
                                </a:rPr>
                                <m:t>3</m:t>
                              </m:r>
                            </m:sup>
                          </m:sSup>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f>
                            <m:fPr>
                              <m:ctrlPr>
                                <a:rPr lang="en-US" b="0" i="1" smtClean="0">
                                  <a:latin typeface="Cambria Math" panose="02040503050406030204" pitchFamily="18" charset="0"/>
                                </a:rPr>
                              </m:ctrlPr>
                            </m:fPr>
                            <m:num>
                              <m:r>
                                <a:rPr lang="en-US" b="0" i="1" smtClean="0">
                                  <a:latin typeface="Cambria Math" panose="02040503050406030204" pitchFamily="18" charset="0"/>
                                </a:rPr>
                                <m:t>1.26</m:t>
                              </m:r>
                            </m:num>
                            <m:den>
                              <m:r>
                                <a:rPr lang="en-US" b="0" i="1" smtClean="0">
                                  <a:latin typeface="Cambria Math" panose="02040503050406030204" pitchFamily="18" charset="0"/>
                                </a:rPr>
                                <m:t>.10−.05</m:t>
                              </m:r>
                            </m:den>
                          </m:f>
                        </m:num>
                        <m:den>
                          <m:sSup>
                            <m:sSupPr>
                              <m:ctrlPr>
                                <a:rPr lang="en-US" b="0" i="1" smtClean="0">
                                  <a:latin typeface="Cambria Math" panose="02040503050406030204" pitchFamily="18" charset="0"/>
                                </a:rPr>
                              </m:ctrlPr>
                            </m:sSupPr>
                            <m:e>
                              <m:r>
                                <a:rPr lang="en-US" b="0" i="1" smtClean="0">
                                  <a:latin typeface="Cambria Math" panose="02040503050406030204" pitchFamily="18" charset="0"/>
                                </a:rPr>
                                <m:t>1.10</m:t>
                              </m:r>
                            </m:e>
                            <m:sup>
                              <m:r>
                                <a:rPr lang="en-US" b="0" i="1" smtClean="0">
                                  <a:latin typeface="Cambria Math" panose="02040503050406030204" pitchFamily="18" charset="0"/>
                                </a:rPr>
                                <m:t>3</m:t>
                              </m:r>
                            </m:sup>
                          </m:sSup>
                        </m:den>
                      </m:f>
                    </m:oMath>
                  </m:oMathPara>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533399" y="414836"/>
                <a:ext cx="11188337" cy="5941514"/>
              </a:xfrm>
              <a:blipFill>
                <a:blip r:embed="rId2"/>
                <a:stretch>
                  <a:fillRect l="-1587" t="-2559"/>
                </a:stretch>
              </a:blipFill>
            </p:spPr>
            <p:txBody>
              <a:bodyPr/>
              <a:lstStyle/>
              <a:p>
                <a:r>
                  <a:rPr lang="en-US">
                    <a:noFill/>
                  </a:rPr>
                  <a:t> </a:t>
                </a:r>
              </a:p>
            </p:txBody>
          </p:sp>
        </mc:Fallback>
      </mc:AlternateContent>
      <p:sp>
        <p:nvSpPr>
          <p:cNvPr id="4" name="Footer Placeholder 3"/>
          <p:cNvSpPr>
            <a:spLocks noGrp="1"/>
          </p:cNvSpPr>
          <p:nvPr>
            <p:ph type="ftr" sz="quarter" idx="11"/>
          </p:nvPr>
        </p:nvSpPr>
        <p:spPr/>
        <p:txBody>
          <a:bodyPr/>
          <a:lstStyle/>
          <a:p>
            <a:r>
              <a:rPr lang="en-US"/>
              <a:t>Week 2 Slides (Chapter 6) FIN 3600 Adam Schor</a:t>
            </a:r>
          </a:p>
        </p:txBody>
      </p:sp>
      <p:sp>
        <p:nvSpPr>
          <p:cNvPr id="5" name="Rounded Rectangle 4"/>
          <p:cNvSpPr/>
          <p:nvPr/>
        </p:nvSpPr>
        <p:spPr>
          <a:xfrm>
            <a:off x="7741920" y="1184366"/>
            <a:ext cx="1628503" cy="1358537"/>
          </a:xfrm>
          <a:prstGeom prst="round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cxnSp>
        <p:nvCxnSpPr>
          <p:cNvPr id="7" name="Straight Arrow Connector 6"/>
          <p:cNvCxnSpPr/>
          <p:nvPr/>
        </p:nvCxnSpPr>
        <p:spPr>
          <a:xfrm flipV="1">
            <a:off x="8665029" y="2638698"/>
            <a:ext cx="0" cy="896982"/>
          </a:xfrm>
          <a:prstGeom prst="straightConnector1">
            <a:avLst/>
          </a:prstGeom>
          <a:ln w="9525" cap="flat" cmpd="sng" algn="ctr">
            <a:solidFill>
              <a:schemeClr val="accent5"/>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9" name="TextBox 8"/>
          <p:cNvSpPr txBox="1"/>
          <p:nvPr/>
        </p:nvSpPr>
        <p:spPr>
          <a:xfrm>
            <a:off x="5111931" y="3727269"/>
            <a:ext cx="6609805" cy="1015663"/>
          </a:xfrm>
          <a:prstGeom prst="rect">
            <a:avLst/>
          </a:prstGeom>
          <a:noFill/>
        </p:spPr>
        <p:txBody>
          <a:bodyPr wrap="square" rtlCol="0">
            <a:spAutoFit/>
          </a:bodyPr>
          <a:lstStyle/>
          <a:p>
            <a:r>
              <a:rPr lang="en-US" sz="2000" dirty="0"/>
              <a:t>This is the DDM applied once constant growth begins. But note you have to discount the value to today. Also notice how much of the value is in the terminal period. </a:t>
            </a:r>
          </a:p>
        </p:txBody>
      </p:sp>
    </p:spTree>
    <p:extLst>
      <p:ext uri="{BB962C8B-B14F-4D97-AF65-F5344CB8AC3E}">
        <p14:creationId xmlns:p14="http://schemas.microsoft.com/office/powerpoint/2010/main" val="20831243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1212" y="198755"/>
            <a:ext cx="10515600" cy="1325563"/>
          </a:xfrm>
        </p:spPr>
        <p:txBody>
          <a:bodyPr/>
          <a:lstStyle/>
          <a:p>
            <a:r>
              <a:rPr lang="en-US" dirty="0">
                <a:solidFill>
                  <a:srgbClr val="FF0000"/>
                </a:solidFill>
                <a:latin typeface="+mn-lt"/>
              </a:rPr>
              <a:t>Question 3</a:t>
            </a:r>
          </a:p>
        </p:txBody>
      </p:sp>
      <p:sp>
        <p:nvSpPr>
          <p:cNvPr id="4" name="Footer Placeholder 3"/>
          <p:cNvSpPr>
            <a:spLocks noGrp="1"/>
          </p:cNvSpPr>
          <p:nvPr>
            <p:ph type="ftr" sz="quarter" idx="11"/>
          </p:nvPr>
        </p:nvSpPr>
        <p:spPr/>
        <p:txBody>
          <a:bodyPr/>
          <a:lstStyle/>
          <a:p>
            <a:r>
              <a:rPr lang="en-US"/>
              <a:t>Week 2 Slides (Chapter 6) FIN 3600 Adam Schor</a:t>
            </a:r>
          </a:p>
        </p:txBody>
      </p:sp>
      <p:sp>
        <p:nvSpPr>
          <p:cNvPr id="8" name="Content Placeholder 7"/>
          <p:cNvSpPr>
            <a:spLocks noGrp="1"/>
          </p:cNvSpPr>
          <p:nvPr>
            <p:ph idx="1"/>
          </p:nvPr>
        </p:nvSpPr>
        <p:spPr>
          <a:xfrm>
            <a:off x="533400" y="1764665"/>
            <a:ext cx="10515600" cy="4351338"/>
          </a:xfrm>
        </p:spPr>
        <p:txBody>
          <a:bodyPr/>
          <a:lstStyle/>
          <a:p>
            <a:pPr marL="0" indent="0">
              <a:buNone/>
            </a:pPr>
            <a:r>
              <a:rPr lang="en-US" dirty="0"/>
              <a:t>Consider this pattern based on your estimates. Value the stock using a 10% required rate of return</a:t>
            </a:r>
          </a:p>
          <a:p>
            <a:pPr marL="0" indent="0">
              <a:buNone/>
            </a:pPr>
            <a:endParaRPr lang="en-US" dirty="0"/>
          </a:p>
        </p:txBody>
      </p:sp>
      <p:graphicFrame>
        <p:nvGraphicFramePr>
          <p:cNvPr id="9" name="Table 8"/>
          <p:cNvGraphicFramePr>
            <a:graphicFrameLocks noGrp="1"/>
          </p:cNvGraphicFramePr>
          <p:nvPr>
            <p:extLst>
              <p:ext uri="{D42A27DB-BD31-4B8C-83A1-F6EECF244321}">
                <p14:modId xmlns:p14="http://schemas.microsoft.com/office/powerpoint/2010/main" val="1100406882"/>
              </p:ext>
            </p:extLst>
          </p:nvPr>
        </p:nvGraphicFramePr>
        <p:xfrm>
          <a:off x="621212" y="3123232"/>
          <a:ext cx="8127999" cy="1854200"/>
        </p:xfrm>
        <a:graphic>
          <a:graphicData uri="http://schemas.openxmlformats.org/drawingml/2006/table">
            <a:tbl>
              <a:tblPr firstRow="1" bandRow="1">
                <a:tableStyleId>{5C22544A-7EE6-4342-B048-85BDC9FD1C3A}</a:tableStyleId>
              </a:tblPr>
              <a:tblGrid>
                <a:gridCol w="2709333">
                  <a:extLst>
                    <a:ext uri="{9D8B030D-6E8A-4147-A177-3AD203B41FA5}">
                      <a16:colId xmlns:a16="http://schemas.microsoft.com/office/drawing/2014/main" val="2391172709"/>
                    </a:ext>
                  </a:extLst>
                </a:gridCol>
                <a:gridCol w="2709333">
                  <a:extLst>
                    <a:ext uri="{9D8B030D-6E8A-4147-A177-3AD203B41FA5}">
                      <a16:colId xmlns:a16="http://schemas.microsoft.com/office/drawing/2014/main" val="2723967784"/>
                    </a:ext>
                  </a:extLst>
                </a:gridCol>
                <a:gridCol w="2709333">
                  <a:extLst>
                    <a:ext uri="{9D8B030D-6E8A-4147-A177-3AD203B41FA5}">
                      <a16:colId xmlns:a16="http://schemas.microsoft.com/office/drawing/2014/main" val="2290365425"/>
                    </a:ext>
                  </a:extLst>
                </a:gridCol>
              </a:tblGrid>
              <a:tr h="370840">
                <a:tc>
                  <a:txBody>
                    <a:bodyPr/>
                    <a:lstStyle/>
                    <a:p>
                      <a:r>
                        <a:rPr lang="en-US" dirty="0"/>
                        <a:t>Year</a:t>
                      </a:r>
                    </a:p>
                  </a:txBody>
                  <a:tcPr/>
                </a:tc>
                <a:tc>
                  <a:txBody>
                    <a:bodyPr/>
                    <a:lstStyle/>
                    <a:p>
                      <a:r>
                        <a:rPr lang="en-US" dirty="0"/>
                        <a:t>EPS</a:t>
                      </a:r>
                    </a:p>
                  </a:txBody>
                  <a:tcPr/>
                </a:tc>
                <a:tc>
                  <a:txBody>
                    <a:bodyPr/>
                    <a:lstStyle/>
                    <a:p>
                      <a:r>
                        <a:rPr lang="en-US" dirty="0"/>
                        <a:t>Dividend Payout Ratio</a:t>
                      </a:r>
                    </a:p>
                  </a:txBody>
                  <a:tcPr/>
                </a:tc>
                <a:extLst>
                  <a:ext uri="{0D108BD9-81ED-4DB2-BD59-A6C34878D82A}">
                    <a16:rowId xmlns:a16="http://schemas.microsoft.com/office/drawing/2014/main" val="736934568"/>
                  </a:ext>
                </a:extLst>
              </a:tr>
              <a:tr h="370840">
                <a:tc>
                  <a:txBody>
                    <a:bodyPr/>
                    <a:lstStyle/>
                    <a:p>
                      <a:r>
                        <a:rPr lang="en-US" dirty="0"/>
                        <a:t>1</a:t>
                      </a:r>
                    </a:p>
                  </a:txBody>
                  <a:tcPr/>
                </a:tc>
                <a:tc>
                  <a:txBody>
                    <a:bodyPr/>
                    <a:lstStyle/>
                    <a:p>
                      <a:endParaRPr lang="en-US"/>
                    </a:p>
                  </a:txBody>
                  <a:tcPr/>
                </a:tc>
                <a:tc>
                  <a:txBody>
                    <a:bodyPr/>
                    <a:lstStyle/>
                    <a:p>
                      <a:r>
                        <a:rPr lang="en-US" dirty="0"/>
                        <a:t>25%</a:t>
                      </a:r>
                    </a:p>
                  </a:txBody>
                  <a:tcPr/>
                </a:tc>
                <a:extLst>
                  <a:ext uri="{0D108BD9-81ED-4DB2-BD59-A6C34878D82A}">
                    <a16:rowId xmlns:a16="http://schemas.microsoft.com/office/drawing/2014/main" val="1221884656"/>
                  </a:ext>
                </a:extLst>
              </a:tr>
              <a:tr h="370840">
                <a:tc>
                  <a:txBody>
                    <a:bodyPr/>
                    <a:lstStyle/>
                    <a:p>
                      <a:r>
                        <a:rPr lang="en-US" dirty="0"/>
                        <a:t>2</a:t>
                      </a:r>
                    </a:p>
                  </a:txBody>
                  <a:tcPr/>
                </a:tc>
                <a:tc>
                  <a:txBody>
                    <a:bodyPr/>
                    <a:lstStyle/>
                    <a:p>
                      <a:endParaRPr lang="en-US"/>
                    </a:p>
                  </a:txBody>
                  <a:tcPr/>
                </a:tc>
                <a:tc>
                  <a:txBody>
                    <a:bodyPr/>
                    <a:lstStyle/>
                    <a:p>
                      <a:r>
                        <a:rPr lang="en-US" dirty="0"/>
                        <a:t>40%</a:t>
                      </a:r>
                    </a:p>
                  </a:txBody>
                  <a:tcPr/>
                </a:tc>
                <a:extLst>
                  <a:ext uri="{0D108BD9-81ED-4DB2-BD59-A6C34878D82A}">
                    <a16:rowId xmlns:a16="http://schemas.microsoft.com/office/drawing/2014/main" val="4159488709"/>
                  </a:ext>
                </a:extLst>
              </a:tr>
              <a:tr h="370840">
                <a:tc>
                  <a:txBody>
                    <a:bodyPr/>
                    <a:lstStyle/>
                    <a:p>
                      <a:r>
                        <a:rPr lang="en-US" dirty="0"/>
                        <a:t>3</a:t>
                      </a:r>
                    </a:p>
                  </a:txBody>
                  <a:tcPr/>
                </a:tc>
                <a:tc>
                  <a:txBody>
                    <a:bodyPr/>
                    <a:lstStyle/>
                    <a:p>
                      <a:endParaRPr lang="en-US"/>
                    </a:p>
                  </a:txBody>
                  <a:tcPr/>
                </a:tc>
                <a:tc>
                  <a:txBody>
                    <a:bodyPr/>
                    <a:lstStyle/>
                    <a:p>
                      <a:r>
                        <a:rPr lang="en-US" dirty="0"/>
                        <a:t>50%</a:t>
                      </a:r>
                    </a:p>
                  </a:txBody>
                  <a:tcPr/>
                </a:tc>
                <a:extLst>
                  <a:ext uri="{0D108BD9-81ED-4DB2-BD59-A6C34878D82A}">
                    <a16:rowId xmlns:a16="http://schemas.microsoft.com/office/drawing/2014/main" val="3711217015"/>
                  </a:ext>
                </a:extLst>
              </a:tr>
              <a:tr h="370840">
                <a:tc gridSpan="3">
                  <a:txBody>
                    <a:bodyPr/>
                    <a:lstStyle/>
                    <a:p>
                      <a:r>
                        <a:rPr lang="en-US" dirty="0"/>
                        <a:t>After</a:t>
                      </a:r>
                      <a:r>
                        <a:rPr lang="en-US" baseline="0" dirty="0"/>
                        <a:t> year 3, the company has a 6% steady growth rate and a 60% payout ratio</a:t>
                      </a:r>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502064026"/>
                  </a:ext>
                </a:extLst>
              </a:tr>
            </a:tbl>
          </a:graphicData>
        </a:graphic>
      </p:graphicFrame>
    </p:spTree>
    <p:extLst>
      <p:ext uri="{BB962C8B-B14F-4D97-AF65-F5344CB8AC3E}">
        <p14:creationId xmlns:p14="http://schemas.microsoft.com/office/powerpoint/2010/main" val="34922767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5097" y="435429"/>
            <a:ext cx="10848703" cy="5741534"/>
          </a:xfrm>
        </p:spPr>
        <p:txBody>
          <a:bodyPr>
            <a:normAutofit fontScale="92500"/>
          </a:bodyPr>
          <a:lstStyle/>
          <a:p>
            <a:pPr marL="0" indent="0">
              <a:buNone/>
            </a:pPr>
            <a:r>
              <a:rPr lang="en-US" b="1" dirty="0">
                <a:solidFill>
                  <a:srgbClr val="FF0000"/>
                </a:solidFill>
              </a:rPr>
              <a:t>Dividend Irrelevance Theory </a:t>
            </a:r>
            <a:r>
              <a:rPr lang="en-US" dirty="0"/>
              <a:t>proposed by Modigliani and Miller. It states that dividend policy does not matter because an investor can replicate the cash flows through buying and selling stock and the company can allocate capital, including dividends, based on IRR profiles rather than a set dividend policy.</a:t>
            </a:r>
          </a:p>
          <a:p>
            <a:pPr marL="0" indent="0">
              <a:buNone/>
            </a:pPr>
            <a:r>
              <a:rPr lang="en-US" i="1" dirty="0"/>
              <a:t>Assumptions:</a:t>
            </a:r>
          </a:p>
          <a:p>
            <a:pPr lvl="1"/>
            <a:r>
              <a:rPr lang="en-US" i="1" dirty="0"/>
              <a:t>No taxes (or at least differences between capital gains and ordinary income)</a:t>
            </a:r>
          </a:p>
          <a:p>
            <a:pPr lvl="1"/>
            <a:r>
              <a:rPr lang="en-US" i="1" dirty="0"/>
              <a:t>No transaction costs</a:t>
            </a:r>
          </a:p>
          <a:p>
            <a:pPr lvl="1"/>
            <a:r>
              <a:rPr lang="en-US" i="1" dirty="0"/>
              <a:t>Company leverage does not matter (or have tax advantages)</a:t>
            </a:r>
          </a:p>
          <a:p>
            <a:pPr lvl="1"/>
            <a:r>
              <a:rPr lang="en-US" i="1" dirty="0"/>
              <a:t>Companies ignore capital dividends in capital budgeting</a:t>
            </a:r>
          </a:p>
          <a:p>
            <a:pPr lvl="1"/>
            <a:r>
              <a:rPr lang="en-US" i="1" dirty="0"/>
              <a:t>Leverage does not impact cost of capital</a:t>
            </a:r>
          </a:p>
          <a:p>
            <a:pPr marL="0" indent="0">
              <a:buNone/>
            </a:pPr>
            <a:endParaRPr lang="en-US" dirty="0"/>
          </a:p>
          <a:p>
            <a:pPr marL="0" indent="0">
              <a:buNone/>
            </a:pPr>
            <a:r>
              <a:rPr lang="en-US" dirty="0"/>
              <a:t>Therefore, it is more theoretical than practical but it does inform how investors and companies can think about dividends. While our formula depends on dividends, companies that don’t pay dividends can be valuable.</a:t>
            </a:r>
          </a:p>
        </p:txBody>
      </p:sp>
      <p:sp>
        <p:nvSpPr>
          <p:cNvPr id="4" name="Footer Placeholder 3"/>
          <p:cNvSpPr>
            <a:spLocks noGrp="1"/>
          </p:cNvSpPr>
          <p:nvPr>
            <p:ph type="ftr" sz="quarter" idx="11"/>
          </p:nvPr>
        </p:nvSpPr>
        <p:spPr/>
        <p:txBody>
          <a:bodyPr/>
          <a:lstStyle/>
          <a:p>
            <a:r>
              <a:rPr lang="en-US"/>
              <a:t>Week 2 Slides (Chapter 6) FIN 3600 Adam Schor</a:t>
            </a:r>
          </a:p>
        </p:txBody>
      </p:sp>
    </p:spTree>
    <p:extLst>
      <p:ext uri="{BB962C8B-B14F-4D97-AF65-F5344CB8AC3E}">
        <p14:creationId xmlns:p14="http://schemas.microsoft.com/office/powerpoint/2010/main" val="34458171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81891" y="391886"/>
            <a:ext cx="10771909" cy="5785077"/>
          </a:xfrm>
        </p:spPr>
        <p:txBody>
          <a:bodyPr>
            <a:normAutofit/>
          </a:bodyPr>
          <a:lstStyle/>
          <a:p>
            <a:pPr marL="0" indent="0">
              <a:buNone/>
            </a:pPr>
            <a:r>
              <a:rPr lang="en-US" sz="3600" dirty="0"/>
              <a:t>Yes, the DDM can still apply to a company that does not pay dividends. </a:t>
            </a:r>
          </a:p>
          <a:p>
            <a:pPr marL="0" indent="0">
              <a:buNone/>
            </a:pPr>
            <a:r>
              <a:rPr lang="en-US" sz="3600" dirty="0"/>
              <a:t>Why:</a:t>
            </a:r>
          </a:p>
          <a:p>
            <a:r>
              <a:rPr lang="en-US" sz="3600" dirty="0"/>
              <a:t>	Assume that it will at some point pay dividends and value for that point</a:t>
            </a:r>
          </a:p>
          <a:p>
            <a:r>
              <a:rPr lang="en-US" sz="3600" dirty="0"/>
              <a:t>      Using dividend irrelevance, assume dividend payouts and adjust growth if needed. (Theoretically sound but less common)</a:t>
            </a:r>
            <a:endParaRPr lang="en-US" sz="3200" dirty="0"/>
          </a:p>
          <a:p>
            <a:r>
              <a:rPr lang="en-US" sz="3600" dirty="0"/>
              <a:t>	Value on P/E but remember that the DDM ties to the P/E ratio of a stock. (More on this point later)</a:t>
            </a:r>
          </a:p>
        </p:txBody>
      </p:sp>
      <p:sp>
        <p:nvSpPr>
          <p:cNvPr id="4" name="Footer Placeholder 3"/>
          <p:cNvSpPr>
            <a:spLocks noGrp="1"/>
          </p:cNvSpPr>
          <p:nvPr>
            <p:ph type="ftr" sz="quarter" idx="11"/>
          </p:nvPr>
        </p:nvSpPr>
        <p:spPr/>
        <p:txBody>
          <a:bodyPr/>
          <a:lstStyle/>
          <a:p>
            <a:r>
              <a:rPr lang="en-US"/>
              <a:t>Week 2 Slides (Chapter 6) FIN 3600 Adam Schor</a:t>
            </a:r>
          </a:p>
        </p:txBody>
      </p:sp>
    </p:spTree>
    <p:extLst>
      <p:ext uri="{BB962C8B-B14F-4D97-AF65-F5344CB8AC3E}">
        <p14:creationId xmlns:p14="http://schemas.microsoft.com/office/powerpoint/2010/main" val="21154735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B8742C5-60F0-7643-BB33-18CE9D941261}"/>
              </a:ext>
            </a:extLst>
          </p:cNvPr>
          <p:cNvSpPr>
            <a:spLocks noGrp="1"/>
          </p:cNvSpPr>
          <p:nvPr>
            <p:ph idx="1"/>
          </p:nvPr>
        </p:nvSpPr>
        <p:spPr>
          <a:xfrm>
            <a:off x="334347" y="357608"/>
            <a:ext cx="11633718" cy="5949885"/>
          </a:xfrm>
        </p:spPr>
        <p:txBody>
          <a:bodyPr>
            <a:normAutofit fontScale="92500"/>
          </a:bodyPr>
          <a:lstStyle/>
          <a:p>
            <a:pPr marL="0" indent="0">
              <a:buNone/>
            </a:pPr>
            <a:r>
              <a:rPr lang="en-US" sz="4400" dirty="0">
                <a:solidFill>
                  <a:srgbClr val="0070C0"/>
                </a:solidFill>
              </a:rPr>
              <a:t>Cash Flow Models</a:t>
            </a:r>
          </a:p>
          <a:p>
            <a:pPr marL="0" indent="0">
              <a:buNone/>
            </a:pPr>
            <a:endParaRPr lang="en-US" dirty="0"/>
          </a:p>
          <a:p>
            <a:r>
              <a:rPr lang="en-US" dirty="0"/>
              <a:t>The DDM is an earnings based model. Another model is a discounted cash flow model. (The book calls it a FCF model but DCF is more common).</a:t>
            </a:r>
          </a:p>
          <a:p>
            <a:pPr marL="0" indent="0">
              <a:buNone/>
            </a:pPr>
            <a:endParaRPr lang="en-US" dirty="0"/>
          </a:p>
          <a:p>
            <a:pPr marL="0" indent="0">
              <a:buNone/>
            </a:pPr>
            <a:r>
              <a:rPr lang="en-US" dirty="0"/>
              <a:t>The key difference: DDM values cash flows (dividends) to equity holders. DCF values the entire business and looks at what part of that value applies to equity holders.</a:t>
            </a:r>
          </a:p>
          <a:p>
            <a:pPr marL="0" indent="0">
              <a:buNone/>
            </a:pPr>
            <a:endParaRPr lang="en-US" dirty="0"/>
          </a:p>
          <a:p>
            <a:pPr marL="0" indent="0">
              <a:buNone/>
            </a:pPr>
            <a:endParaRPr lang="en-US" dirty="0"/>
          </a:p>
          <a:p>
            <a:pPr marL="0" indent="0">
              <a:buNone/>
            </a:pPr>
            <a:r>
              <a:rPr lang="en-US" i="1" dirty="0"/>
              <a:t>Note: The book looks at EVA (what the book calls RIM or Residual Income Model). Enterprise Value Added is an important concept but rarely used for valuation. We will address it later as part of forecasting. We will also look at the components of ROE then)</a:t>
            </a:r>
          </a:p>
          <a:p>
            <a:pPr marL="0" indent="0">
              <a:buNone/>
            </a:pPr>
            <a:endParaRPr lang="en-US" dirty="0"/>
          </a:p>
          <a:p>
            <a:pPr marL="0" indent="0">
              <a:buNone/>
            </a:pPr>
            <a:endParaRPr lang="en-US" dirty="0"/>
          </a:p>
          <a:p>
            <a:pPr marL="0" indent="0">
              <a:buNone/>
            </a:pPr>
            <a:endParaRPr lang="en-US" dirty="0"/>
          </a:p>
        </p:txBody>
      </p:sp>
      <p:sp>
        <p:nvSpPr>
          <p:cNvPr id="4" name="Footer Placeholder 3">
            <a:extLst>
              <a:ext uri="{FF2B5EF4-FFF2-40B4-BE49-F238E27FC236}">
                <a16:creationId xmlns:a16="http://schemas.microsoft.com/office/drawing/2014/main" id="{FE97CB71-50CB-3C42-A936-4560FF60CD23}"/>
              </a:ext>
            </a:extLst>
          </p:cNvPr>
          <p:cNvSpPr>
            <a:spLocks noGrp="1"/>
          </p:cNvSpPr>
          <p:nvPr>
            <p:ph type="ftr" sz="quarter" idx="11"/>
          </p:nvPr>
        </p:nvSpPr>
        <p:spPr/>
        <p:txBody>
          <a:bodyPr/>
          <a:lstStyle/>
          <a:p>
            <a:r>
              <a:rPr lang="en-US"/>
              <a:t>Week 2 Slides (Chapter 6) FIN 3600 Adam Schor</a:t>
            </a:r>
          </a:p>
        </p:txBody>
      </p:sp>
    </p:spTree>
    <p:extLst>
      <p:ext uri="{BB962C8B-B14F-4D97-AF65-F5344CB8AC3E}">
        <p14:creationId xmlns:p14="http://schemas.microsoft.com/office/powerpoint/2010/main" val="37403704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0817" y="554174"/>
            <a:ext cx="11136086" cy="5802176"/>
          </a:xfrm>
        </p:spPr>
        <p:txBody>
          <a:bodyPr>
            <a:normAutofit fontScale="92500"/>
          </a:bodyPr>
          <a:lstStyle/>
          <a:p>
            <a:pPr marL="0" indent="0">
              <a:buNone/>
            </a:pPr>
            <a:endParaRPr lang="en-US" sz="3900" dirty="0"/>
          </a:p>
          <a:p>
            <a:pPr marL="0" indent="0">
              <a:buNone/>
            </a:pPr>
            <a:r>
              <a:rPr lang="en-US" sz="3900" dirty="0"/>
              <a:t>Assets = Liabilities + Equity. So once you value a company as a whole you can separate the components to the equity holders and the liability holders. </a:t>
            </a:r>
          </a:p>
          <a:p>
            <a:pPr marL="0" indent="0">
              <a:buNone/>
            </a:pPr>
            <a:endParaRPr lang="en-US" sz="3900" dirty="0"/>
          </a:p>
          <a:p>
            <a:pPr marL="0" indent="0">
              <a:buNone/>
            </a:pPr>
            <a:r>
              <a:rPr lang="en-US" sz="3900" dirty="0"/>
              <a:t>So value the business first. The term we use for the value of the business is </a:t>
            </a:r>
            <a:r>
              <a:rPr lang="en-US" sz="3900" dirty="0">
                <a:solidFill>
                  <a:srgbClr val="FF0000"/>
                </a:solidFill>
              </a:rPr>
              <a:t>Enterprise Value.</a:t>
            </a:r>
          </a:p>
          <a:p>
            <a:pPr marL="0" indent="0">
              <a:buNone/>
            </a:pPr>
            <a:endParaRPr lang="en-US" sz="3900" dirty="0">
              <a:solidFill>
                <a:srgbClr val="FF0000"/>
              </a:solidFill>
            </a:endParaRPr>
          </a:p>
          <a:p>
            <a:pPr marL="0" indent="0">
              <a:buNone/>
            </a:pPr>
            <a:r>
              <a:rPr lang="en-US" sz="3900" dirty="0">
                <a:solidFill>
                  <a:srgbClr val="FF0000"/>
                </a:solidFill>
              </a:rPr>
              <a:t>Consistent with our previous comments, the EV equals the present value of future cash flow to the business. </a:t>
            </a:r>
          </a:p>
          <a:p>
            <a:pPr marL="0" indent="0">
              <a:buNone/>
            </a:pPr>
            <a:endParaRPr lang="en-US" dirty="0">
              <a:solidFill>
                <a:srgbClr val="FF0000"/>
              </a:solidFill>
            </a:endParaRPr>
          </a:p>
          <a:p>
            <a:pPr marL="0" indent="0">
              <a:buNone/>
            </a:pPr>
            <a:endParaRPr lang="en-US" dirty="0">
              <a:solidFill>
                <a:srgbClr val="FF0000"/>
              </a:solidFill>
            </a:endParaRPr>
          </a:p>
        </p:txBody>
      </p:sp>
      <p:sp>
        <p:nvSpPr>
          <p:cNvPr id="4" name="Footer Placeholder 3"/>
          <p:cNvSpPr>
            <a:spLocks noGrp="1"/>
          </p:cNvSpPr>
          <p:nvPr>
            <p:ph type="ftr" sz="quarter" idx="11"/>
          </p:nvPr>
        </p:nvSpPr>
        <p:spPr/>
        <p:txBody>
          <a:bodyPr/>
          <a:lstStyle/>
          <a:p>
            <a:r>
              <a:rPr lang="en-US"/>
              <a:t>Week 2 Slides (Chapter 6) FIN 3600 Adam Schor</a:t>
            </a:r>
          </a:p>
        </p:txBody>
      </p:sp>
    </p:spTree>
    <p:extLst>
      <p:ext uri="{BB962C8B-B14F-4D97-AF65-F5344CB8AC3E}">
        <p14:creationId xmlns:p14="http://schemas.microsoft.com/office/powerpoint/2010/main" val="35233342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550817" y="554174"/>
                <a:ext cx="11136086" cy="5802176"/>
              </a:xfrm>
            </p:spPr>
            <p:txBody>
              <a:bodyPr/>
              <a:lstStyle/>
              <a:p>
                <a:pPr marL="0" indent="0">
                  <a:buNone/>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𝐸𝑉</m:t>
                      </m:r>
                      <m:r>
                        <a:rPr lang="en-US" b="0" i="1" smtClean="0">
                          <a:solidFill>
                            <a:srgbClr val="FF0000"/>
                          </a:solidFill>
                          <a:latin typeface="Cambria Math" panose="02040503050406030204" pitchFamily="18" charset="0"/>
                        </a:rPr>
                        <m:t>=</m:t>
                      </m:r>
                      <m:r>
                        <a:rPr lang="en-US" b="0" i="1" smtClean="0">
                          <a:solidFill>
                            <a:srgbClr val="FF0000"/>
                          </a:solidFill>
                          <a:latin typeface="Cambria Math" panose="02040503050406030204" pitchFamily="18" charset="0"/>
                        </a:rPr>
                        <m:t>𝑃𝑉</m:t>
                      </m:r>
                      <m:r>
                        <a:rPr lang="en-US" b="0" i="1" smtClean="0">
                          <a:solidFill>
                            <a:srgbClr val="FF0000"/>
                          </a:solidFill>
                          <a:latin typeface="Cambria Math" panose="02040503050406030204" pitchFamily="18" charset="0"/>
                        </a:rPr>
                        <m:t> </m:t>
                      </m:r>
                      <m:r>
                        <a:rPr lang="en-US" b="0" i="1" smtClean="0">
                          <a:solidFill>
                            <a:srgbClr val="FF0000"/>
                          </a:solidFill>
                          <a:latin typeface="Cambria Math" panose="02040503050406030204" pitchFamily="18" charset="0"/>
                        </a:rPr>
                        <m:t>𝑜𝑓</m:t>
                      </m:r>
                      <m:r>
                        <a:rPr lang="en-US" b="0" i="1" smtClean="0">
                          <a:solidFill>
                            <a:srgbClr val="FF0000"/>
                          </a:solidFill>
                          <a:latin typeface="Cambria Math" panose="02040503050406030204" pitchFamily="18" charset="0"/>
                        </a:rPr>
                        <m:t> </m:t>
                      </m:r>
                      <m:r>
                        <a:rPr lang="en-US" b="0" i="1" smtClean="0">
                          <a:solidFill>
                            <a:srgbClr val="FF0000"/>
                          </a:solidFill>
                          <a:latin typeface="Cambria Math" panose="02040503050406030204" pitchFamily="18" charset="0"/>
                        </a:rPr>
                        <m:t>𝑓𝑢𝑡𝑢𝑟𝑒</m:t>
                      </m:r>
                      <m:r>
                        <a:rPr lang="en-US" b="0" i="1" smtClean="0">
                          <a:solidFill>
                            <a:srgbClr val="FF0000"/>
                          </a:solidFill>
                          <a:latin typeface="Cambria Math" panose="02040503050406030204" pitchFamily="18" charset="0"/>
                        </a:rPr>
                        <m:t> </m:t>
                      </m:r>
                      <m:r>
                        <a:rPr lang="en-US" b="0" i="1" smtClean="0">
                          <a:solidFill>
                            <a:srgbClr val="FF0000"/>
                          </a:solidFill>
                          <a:latin typeface="Cambria Math" panose="02040503050406030204" pitchFamily="18" charset="0"/>
                        </a:rPr>
                        <m:t>𝑐𝑎𝑠h</m:t>
                      </m:r>
                      <m:r>
                        <a:rPr lang="en-US" b="0" i="1" smtClean="0">
                          <a:solidFill>
                            <a:srgbClr val="FF0000"/>
                          </a:solidFill>
                          <a:latin typeface="Cambria Math" panose="02040503050406030204" pitchFamily="18" charset="0"/>
                        </a:rPr>
                        <m:t> </m:t>
                      </m:r>
                      <m:r>
                        <a:rPr lang="en-US" b="0" i="1" smtClean="0">
                          <a:solidFill>
                            <a:srgbClr val="FF0000"/>
                          </a:solidFill>
                          <a:latin typeface="Cambria Math" panose="02040503050406030204" pitchFamily="18" charset="0"/>
                        </a:rPr>
                        <m:t>𝑓𝑙𝑜𝑤𝑠</m:t>
                      </m:r>
                      <m:r>
                        <a:rPr lang="en-US" b="0" i="1" smtClean="0">
                          <a:solidFill>
                            <a:srgbClr val="FF0000"/>
                          </a:solidFill>
                          <a:latin typeface="Cambria Math" panose="02040503050406030204" pitchFamily="18" charset="0"/>
                        </a:rPr>
                        <m:t> </m:t>
                      </m:r>
                      <m:r>
                        <a:rPr lang="en-US" b="0" i="1" smtClean="0">
                          <a:solidFill>
                            <a:srgbClr val="FF0000"/>
                          </a:solidFill>
                          <a:latin typeface="Cambria Math" panose="02040503050406030204" pitchFamily="18" charset="0"/>
                        </a:rPr>
                        <m:t>𝑡𝑜</m:t>
                      </m:r>
                      <m:r>
                        <a:rPr lang="en-US" b="0" i="1" smtClean="0">
                          <a:solidFill>
                            <a:srgbClr val="FF0000"/>
                          </a:solidFill>
                          <a:latin typeface="Cambria Math" panose="02040503050406030204" pitchFamily="18" charset="0"/>
                        </a:rPr>
                        <m:t> </m:t>
                      </m:r>
                      <m:r>
                        <a:rPr lang="en-US" b="0" i="1" smtClean="0">
                          <a:solidFill>
                            <a:srgbClr val="FF0000"/>
                          </a:solidFill>
                          <a:latin typeface="Cambria Math" panose="02040503050406030204" pitchFamily="18" charset="0"/>
                        </a:rPr>
                        <m:t>𝑏𝑢𝑠𝑖𝑛𝑒𝑠𝑠</m:t>
                      </m:r>
                    </m:oMath>
                  </m:oMathPara>
                </a14:m>
                <a:endParaRPr lang="en-US" dirty="0">
                  <a:solidFill>
                    <a:srgbClr val="FF0000"/>
                  </a:solidFill>
                </a:endParaRPr>
              </a:p>
              <a:p>
                <a:pPr marL="0" indent="0">
                  <a:buNone/>
                </a:pPr>
                <a:r>
                  <a:rPr lang="en-US" dirty="0"/>
                  <a:t>But what are the future cash flows?</a:t>
                </a:r>
              </a:p>
              <a:p>
                <a:pPr marL="0" indent="0">
                  <a:buNone/>
                </a:pPr>
                <a:endParaRPr lang="en-US" dirty="0"/>
              </a:p>
              <a:p>
                <a:pPr marL="0" indent="0">
                  <a:buNone/>
                </a:pPr>
                <a:r>
                  <a:rPr lang="en-US" dirty="0"/>
                  <a:t>Typically we use </a:t>
                </a:r>
                <a:r>
                  <a:rPr lang="en-US" dirty="0">
                    <a:solidFill>
                      <a:srgbClr val="0070C0"/>
                    </a:solidFill>
                  </a:rPr>
                  <a:t>operating income adding back for depreciation and subtracting growth and maintenance capital expenditures. </a:t>
                </a:r>
              </a:p>
              <a:p>
                <a:r>
                  <a:rPr lang="en-US" dirty="0"/>
                  <a:t>Represents the cash flow to owners after spending money to maintain </a:t>
                </a:r>
                <a:r>
                  <a:rPr lang="en-US" u="sng" dirty="0"/>
                  <a:t>predicted growth. </a:t>
                </a:r>
              </a:p>
              <a:p>
                <a:r>
                  <a:rPr lang="en-US" dirty="0"/>
                  <a:t>Ignore interest expense because we are valuing the entire business, independent of capital structure</a:t>
                </a:r>
              </a:p>
              <a:p>
                <a:r>
                  <a:rPr lang="en-US" dirty="0"/>
                  <a:t>Ignore actual taxes because of impact of capital structure; we’ll use a normalized tax rate later</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550817" y="554174"/>
                <a:ext cx="11136086" cy="5802176"/>
              </a:xfrm>
              <a:blipFill>
                <a:blip r:embed="rId3"/>
                <a:stretch>
                  <a:fillRect l="-1025" t="-437"/>
                </a:stretch>
              </a:blipFill>
            </p:spPr>
            <p:txBody>
              <a:bodyPr/>
              <a:lstStyle/>
              <a:p>
                <a:r>
                  <a:rPr lang="en-US">
                    <a:noFill/>
                  </a:rPr>
                  <a:t> </a:t>
                </a:r>
              </a:p>
            </p:txBody>
          </p:sp>
        </mc:Fallback>
      </mc:AlternateContent>
      <p:sp>
        <p:nvSpPr>
          <p:cNvPr id="4" name="Footer Placeholder 3"/>
          <p:cNvSpPr>
            <a:spLocks noGrp="1"/>
          </p:cNvSpPr>
          <p:nvPr>
            <p:ph type="ftr" sz="quarter" idx="11"/>
          </p:nvPr>
        </p:nvSpPr>
        <p:spPr/>
        <p:txBody>
          <a:bodyPr/>
          <a:lstStyle/>
          <a:p>
            <a:r>
              <a:rPr lang="en-US"/>
              <a:t>Week 2 Slides (Chapter 6) FIN 3600 Adam Schor</a:t>
            </a:r>
          </a:p>
        </p:txBody>
      </p:sp>
    </p:spTree>
    <p:extLst>
      <p:ext uri="{BB962C8B-B14F-4D97-AF65-F5344CB8AC3E}">
        <p14:creationId xmlns:p14="http://schemas.microsoft.com/office/powerpoint/2010/main" val="7911687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8011" y="278674"/>
            <a:ext cx="11242766" cy="6000206"/>
          </a:xfrm>
        </p:spPr>
        <p:txBody>
          <a:bodyPr/>
          <a:lstStyle/>
          <a:p>
            <a:pPr marL="0" indent="0">
              <a:buNone/>
            </a:pPr>
            <a:r>
              <a:rPr lang="en-US" dirty="0"/>
              <a:t>DCF Continued</a:t>
            </a:r>
          </a:p>
          <a:p>
            <a:pPr marL="0" indent="0">
              <a:buNone/>
            </a:pPr>
            <a:r>
              <a:rPr lang="en-US" dirty="0"/>
              <a:t>Once you have the value, you need to make adjustments for parts of enterprise value that the equity holders don’t own. </a:t>
            </a:r>
          </a:p>
          <a:p>
            <a:pPr marL="0" indent="0">
              <a:buNone/>
            </a:pPr>
            <a:r>
              <a:rPr lang="en-US" dirty="0"/>
              <a:t>	Enterprise value </a:t>
            </a:r>
          </a:p>
          <a:p>
            <a:pPr marL="0" indent="0">
              <a:buNone/>
            </a:pPr>
            <a:r>
              <a:rPr lang="en-US" dirty="0"/>
              <a:t>	- </a:t>
            </a:r>
            <a:r>
              <a:rPr lang="en-US" dirty="0">
                <a:solidFill>
                  <a:srgbClr val="FF0000"/>
                </a:solidFill>
              </a:rPr>
              <a:t>Long-term debt, pensions, contingent liabilities, minority interests</a:t>
            </a:r>
          </a:p>
          <a:p>
            <a:pPr marL="0" indent="0">
              <a:buNone/>
            </a:pPr>
            <a:r>
              <a:rPr lang="en-US" dirty="0">
                <a:solidFill>
                  <a:srgbClr val="FF0000"/>
                </a:solidFill>
              </a:rPr>
              <a:t>	- Working capital needed for growth</a:t>
            </a:r>
          </a:p>
          <a:p>
            <a:pPr marL="0" indent="0">
              <a:buNone/>
            </a:pPr>
            <a:r>
              <a:rPr lang="en-US" dirty="0"/>
              <a:t>	+ </a:t>
            </a:r>
            <a:r>
              <a:rPr lang="en-US" dirty="0">
                <a:solidFill>
                  <a:srgbClr val="00B050"/>
                </a:solidFill>
              </a:rPr>
              <a:t>Excess cash on hand</a:t>
            </a:r>
          </a:p>
          <a:p>
            <a:pPr marL="0" indent="0">
              <a:buNone/>
            </a:pPr>
            <a:r>
              <a:rPr lang="en-US" dirty="0">
                <a:solidFill>
                  <a:srgbClr val="00B050"/>
                </a:solidFill>
              </a:rPr>
              <a:t>	+ Other assets, including non-monetized assets </a:t>
            </a:r>
          </a:p>
          <a:p>
            <a:pPr marL="0" indent="0">
              <a:buNone/>
            </a:pPr>
            <a:r>
              <a:rPr lang="en-US" dirty="0">
                <a:solidFill>
                  <a:srgbClr val="00B050"/>
                </a:solidFill>
              </a:rPr>
              <a:t>	</a:t>
            </a:r>
            <a:r>
              <a:rPr lang="en-US" dirty="0">
                <a:solidFill>
                  <a:srgbClr val="0070C0"/>
                </a:solidFill>
              </a:rPr>
              <a:t>=</a:t>
            </a:r>
            <a:r>
              <a:rPr lang="en-US" dirty="0">
                <a:solidFill>
                  <a:srgbClr val="00B050"/>
                </a:solidFill>
              </a:rPr>
              <a:t> </a:t>
            </a:r>
            <a:r>
              <a:rPr lang="en-US" dirty="0">
                <a:solidFill>
                  <a:srgbClr val="0070C0"/>
                </a:solidFill>
              </a:rPr>
              <a:t>Equity Value</a:t>
            </a:r>
          </a:p>
          <a:p>
            <a:pPr marL="0" indent="0">
              <a:buNone/>
            </a:pPr>
            <a:endParaRPr lang="en-US" dirty="0">
              <a:solidFill>
                <a:srgbClr val="0070C0"/>
              </a:solidFill>
            </a:endParaRPr>
          </a:p>
          <a:p>
            <a:pPr marL="0" indent="0">
              <a:buNone/>
            </a:pPr>
            <a:r>
              <a:rPr lang="en-US" dirty="0">
                <a:solidFill>
                  <a:srgbClr val="00B050"/>
                </a:solidFill>
              </a:rPr>
              <a:t>	</a:t>
            </a:r>
            <a:r>
              <a:rPr lang="en-US" dirty="0"/>
              <a:t>Equity Value/# of shares = per share value</a:t>
            </a:r>
            <a:endParaRPr lang="en-US" dirty="0">
              <a:solidFill>
                <a:srgbClr val="00B050"/>
              </a:solidFill>
            </a:endParaRPr>
          </a:p>
          <a:p>
            <a:pPr marL="0" indent="0">
              <a:buNone/>
            </a:pPr>
            <a:r>
              <a:rPr lang="en-US" dirty="0"/>
              <a:t>	</a:t>
            </a:r>
          </a:p>
        </p:txBody>
      </p:sp>
      <p:sp>
        <p:nvSpPr>
          <p:cNvPr id="4" name="Footer Placeholder 3"/>
          <p:cNvSpPr>
            <a:spLocks noGrp="1"/>
          </p:cNvSpPr>
          <p:nvPr>
            <p:ph type="ftr" sz="quarter" idx="11"/>
          </p:nvPr>
        </p:nvSpPr>
        <p:spPr/>
        <p:txBody>
          <a:bodyPr/>
          <a:lstStyle/>
          <a:p>
            <a:r>
              <a:rPr lang="en-US"/>
              <a:t>Week 2 Slides (Chapter 6) FIN 3600 Adam Schor</a:t>
            </a:r>
          </a:p>
        </p:txBody>
      </p:sp>
      <p:cxnSp>
        <p:nvCxnSpPr>
          <p:cNvPr id="6" name="Straight Connector 5"/>
          <p:cNvCxnSpPr/>
          <p:nvPr/>
        </p:nvCxnSpPr>
        <p:spPr>
          <a:xfrm>
            <a:off x="1407952" y="4087927"/>
            <a:ext cx="3518263"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821746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a:t>Week 2 Slides (Chapter 6) FIN 3600 Adam Schor</a:t>
            </a:r>
          </a:p>
        </p:txBody>
      </p:sp>
      <p:sp>
        <p:nvSpPr>
          <p:cNvPr id="6" name="Content Placeholder 5"/>
          <p:cNvSpPr>
            <a:spLocks noGrp="1"/>
          </p:cNvSpPr>
          <p:nvPr>
            <p:ph idx="1"/>
          </p:nvPr>
        </p:nvSpPr>
        <p:spPr>
          <a:xfrm>
            <a:off x="584562" y="419351"/>
            <a:ext cx="10430691" cy="1591554"/>
          </a:xfrm>
        </p:spPr>
        <p:txBody>
          <a:bodyPr>
            <a:normAutofit fontScale="92500" lnSpcReduction="10000"/>
          </a:bodyPr>
          <a:lstStyle/>
          <a:p>
            <a:pPr marL="0" indent="0">
              <a:buNone/>
            </a:pPr>
            <a:r>
              <a:rPr lang="en-US" sz="3200" dirty="0"/>
              <a:t>DCF Example: Step 1</a:t>
            </a:r>
          </a:p>
          <a:p>
            <a:pPr marL="0" indent="0">
              <a:buNone/>
            </a:pPr>
            <a:r>
              <a:rPr lang="en-US" i="1" dirty="0">
                <a:solidFill>
                  <a:srgbClr val="0070C0"/>
                </a:solidFill>
              </a:rPr>
              <a:t>Assume Company A has the following projections. After year 5, the company will have a constant growth of 3% and cap ex will equal depreciation. Growth does not require additional working capital.</a:t>
            </a:r>
          </a:p>
          <a:p>
            <a:endParaRPr lang="en-US" dirty="0"/>
          </a:p>
        </p:txBody>
      </p:sp>
      <p:graphicFrame>
        <p:nvGraphicFramePr>
          <p:cNvPr id="10" name="Table 9"/>
          <p:cNvGraphicFramePr>
            <a:graphicFrameLocks noGrp="1"/>
          </p:cNvGraphicFramePr>
          <p:nvPr>
            <p:extLst>
              <p:ext uri="{D42A27DB-BD31-4B8C-83A1-F6EECF244321}">
                <p14:modId xmlns:p14="http://schemas.microsoft.com/office/powerpoint/2010/main" val="2305818791"/>
              </p:ext>
            </p:extLst>
          </p:nvPr>
        </p:nvGraphicFramePr>
        <p:xfrm>
          <a:off x="781047" y="2471557"/>
          <a:ext cx="9477649" cy="3424141"/>
        </p:xfrm>
        <a:graphic>
          <a:graphicData uri="http://schemas.openxmlformats.org/drawingml/2006/table">
            <a:tbl>
              <a:tblPr/>
              <a:tblGrid>
                <a:gridCol w="3565664">
                  <a:extLst>
                    <a:ext uri="{9D8B030D-6E8A-4147-A177-3AD203B41FA5}">
                      <a16:colId xmlns:a16="http://schemas.microsoft.com/office/drawing/2014/main" val="84909253"/>
                    </a:ext>
                  </a:extLst>
                </a:gridCol>
                <a:gridCol w="1182397">
                  <a:extLst>
                    <a:ext uri="{9D8B030D-6E8A-4147-A177-3AD203B41FA5}">
                      <a16:colId xmlns:a16="http://schemas.microsoft.com/office/drawing/2014/main" val="1181633806"/>
                    </a:ext>
                  </a:extLst>
                </a:gridCol>
                <a:gridCol w="1182397">
                  <a:extLst>
                    <a:ext uri="{9D8B030D-6E8A-4147-A177-3AD203B41FA5}">
                      <a16:colId xmlns:a16="http://schemas.microsoft.com/office/drawing/2014/main" val="372180298"/>
                    </a:ext>
                  </a:extLst>
                </a:gridCol>
                <a:gridCol w="1182397">
                  <a:extLst>
                    <a:ext uri="{9D8B030D-6E8A-4147-A177-3AD203B41FA5}">
                      <a16:colId xmlns:a16="http://schemas.microsoft.com/office/drawing/2014/main" val="4147860105"/>
                    </a:ext>
                  </a:extLst>
                </a:gridCol>
                <a:gridCol w="1182397">
                  <a:extLst>
                    <a:ext uri="{9D8B030D-6E8A-4147-A177-3AD203B41FA5}">
                      <a16:colId xmlns:a16="http://schemas.microsoft.com/office/drawing/2014/main" val="184816092"/>
                    </a:ext>
                  </a:extLst>
                </a:gridCol>
                <a:gridCol w="1182397">
                  <a:extLst>
                    <a:ext uri="{9D8B030D-6E8A-4147-A177-3AD203B41FA5}">
                      <a16:colId xmlns:a16="http://schemas.microsoft.com/office/drawing/2014/main" val="52860768"/>
                    </a:ext>
                  </a:extLst>
                </a:gridCol>
              </a:tblGrid>
              <a:tr h="210328">
                <a:tc>
                  <a:txBody>
                    <a:bodyPr/>
                    <a:lstStyle/>
                    <a:p>
                      <a:pPr algn="r" fontAlgn="b"/>
                      <a:r>
                        <a:rPr lang="en-US" sz="1100" b="0" i="0" u="none" strike="noStrike">
                          <a:solidFill>
                            <a:srgbClr val="000000"/>
                          </a:solidFill>
                          <a:effectLst/>
                          <a:latin typeface="Calibri" panose="020F0502020204030204" pitchFamily="34" charset="0"/>
                        </a:rPr>
                        <a:t>Year</a:t>
                      </a:r>
                    </a:p>
                  </a:txBody>
                  <a:tcPr marL="7620" marR="7620" marT="7620" marB="0" anchor="b">
                    <a:lnL>
                      <a:noFill/>
                    </a:lnL>
                    <a:lnR>
                      <a:noFill/>
                    </a:lnR>
                    <a:lnT>
                      <a:noFill/>
                    </a:lnT>
                    <a:lnB w="12700" cap="flat" cmpd="sng" algn="ctr">
                      <a:solidFill>
                        <a:srgbClr val="FFFFFF"/>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panose="020F0502020204030204" pitchFamily="34" charset="0"/>
                        </a:rPr>
                        <a:t>1</a:t>
                      </a:r>
                    </a:p>
                  </a:txBody>
                  <a:tcPr marL="7620" marR="7620" marT="7620" marB="0" anchor="b">
                    <a:lnL>
                      <a:noFill/>
                    </a:lnL>
                    <a:lnR>
                      <a:noFill/>
                    </a:lnR>
                    <a:lnT>
                      <a:noFill/>
                    </a:lnT>
                    <a:lnB w="12700" cap="flat" cmpd="sng" algn="ctr">
                      <a:solidFill>
                        <a:srgbClr val="FFFFFF"/>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panose="020F0502020204030204" pitchFamily="34" charset="0"/>
                        </a:rPr>
                        <a:t>2</a:t>
                      </a:r>
                    </a:p>
                  </a:txBody>
                  <a:tcPr marL="7620" marR="7620" marT="7620" marB="0" anchor="b">
                    <a:lnL>
                      <a:noFill/>
                    </a:lnL>
                    <a:lnR>
                      <a:noFill/>
                    </a:lnR>
                    <a:lnT>
                      <a:noFill/>
                    </a:lnT>
                    <a:lnB w="12700" cap="flat" cmpd="sng" algn="ctr">
                      <a:solidFill>
                        <a:srgbClr val="FFFFFF"/>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panose="020F0502020204030204" pitchFamily="34" charset="0"/>
                        </a:rPr>
                        <a:t>3</a:t>
                      </a:r>
                    </a:p>
                  </a:txBody>
                  <a:tcPr marL="7620" marR="7620" marT="7620" marB="0" anchor="b">
                    <a:lnL>
                      <a:noFill/>
                    </a:lnL>
                    <a:lnR>
                      <a:noFill/>
                    </a:lnR>
                    <a:lnT>
                      <a:noFill/>
                    </a:lnT>
                    <a:lnB w="12700" cap="flat" cmpd="sng" algn="ctr">
                      <a:solidFill>
                        <a:srgbClr val="FFFFFF"/>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panose="020F0502020204030204" pitchFamily="34" charset="0"/>
                        </a:rPr>
                        <a:t>4</a:t>
                      </a:r>
                    </a:p>
                  </a:txBody>
                  <a:tcPr marL="7620" marR="7620" marT="7620" marB="0" anchor="b">
                    <a:lnL>
                      <a:noFill/>
                    </a:lnL>
                    <a:lnR>
                      <a:noFill/>
                    </a:lnR>
                    <a:lnT>
                      <a:noFill/>
                    </a:lnT>
                    <a:lnB w="12700" cap="flat" cmpd="sng" algn="ctr">
                      <a:solidFill>
                        <a:srgbClr val="FFFFFF"/>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panose="020F0502020204030204" pitchFamily="34" charset="0"/>
                        </a:rPr>
                        <a:t>5</a:t>
                      </a:r>
                    </a:p>
                  </a:txBody>
                  <a:tcPr marL="7620" marR="7620" marT="7620" marB="0" anchor="b">
                    <a:lnL>
                      <a:noFill/>
                    </a:lnL>
                    <a:lnR>
                      <a:noFill/>
                    </a:lnR>
                    <a:lnT>
                      <a:noFill/>
                    </a:lnT>
                    <a:lnB w="127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291998415"/>
                  </a:ext>
                </a:extLst>
              </a:tr>
              <a:tr h="269220">
                <a:tc>
                  <a:txBody>
                    <a:bodyPr/>
                    <a:lstStyle/>
                    <a:p>
                      <a:pPr algn="l" rtl="0" fontAlgn="ctr"/>
                      <a:r>
                        <a:rPr lang="en-US" sz="1200" b="1" i="0" u="none" strike="noStrike">
                          <a:solidFill>
                            <a:srgbClr val="FFFFFF"/>
                          </a:solidFill>
                          <a:effectLst/>
                          <a:latin typeface="Calibri" panose="020F0502020204030204" pitchFamily="34" charset="0"/>
                        </a:rPr>
                        <a:t>Oper Income</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5B9BD5"/>
                    </a:solidFill>
                  </a:tcPr>
                </a:tc>
                <a:tc>
                  <a:txBody>
                    <a:bodyPr/>
                    <a:lstStyle/>
                    <a:p>
                      <a:pPr algn="ctr" rtl="0" fontAlgn="ctr"/>
                      <a:r>
                        <a:rPr lang="en-US" sz="1200" b="1" i="0" u="none" strike="noStrike">
                          <a:solidFill>
                            <a:srgbClr val="FFFFFF"/>
                          </a:solidFill>
                          <a:effectLst/>
                          <a:latin typeface="Calibri" panose="020F0502020204030204" pitchFamily="34" charset="0"/>
                        </a:rPr>
                        <a:t>125,000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5B9BD5"/>
                    </a:solidFill>
                  </a:tcPr>
                </a:tc>
                <a:tc>
                  <a:txBody>
                    <a:bodyPr/>
                    <a:lstStyle/>
                    <a:p>
                      <a:pPr algn="ctr" rtl="0" fontAlgn="ctr"/>
                      <a:r>
                        <a:rPr lang="en-US" sz="1200" b="1" i="0" u="none" strike="noStrike">
                          <a:solidFill>
                            <a:srgbClr val="FFFFFF"/>
                          </a:solidFill>
                          <a:effectLst/>
                          <a:latin typeface="Calibri" panose="020F0502020204030204" pitchFamily="34" charset="0"/>
                        </a:rPr>
                        <a:t>135,000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5B9BD5"/>
                    </a:solidFill>
                  </a:tcPr>
                </a:tc>
                <a:tc>
                  <a:txBody>
                    <a:bodyPr/>
                    <a:lstStyle/>
                    <a:p>
                      <a:pPr algn="ctr" rtl="0" fontAlgn="ctr"/>
                      <a:r>
                        <a:rPr lang="en-US" sz="1200" b="1" i="0" u="none" strike="noStrike">
                          <a:solidFill>
                            <a:srgbClr val="FFFFFF"/>
                          </a:solidFill>
                          <a:effectLst/>
                          <a:latin typeface="Calibri" panose="020F0502020204030204" pitchFamily="34" charset="0"/>
                        </a:rPr>
                        <a:t>145,000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5B9BD5"/>
                    </a:solidFill>
                  </a:tcPr>
                </a:tc>
                <a:tc>
                  <a:txBody>
                    <a:bodyPr/>
                    <a:lstStyle/>
                    <a:p>
                      <a:pPr algn="ctr" rtl="0" fontAlgn="ctr"/>
                      <a:r>
                        <a:rPr lang="en-US" sz="1200" b="1" i="0" u="none" strike="noStrike">
                          <a:solidFill>
                            <a:srgbClr val="FFFFFF"/>
                          </a:solidFill>
                          <a:effectLst/>
                          <a:latin typeface="Calibri" panose="020F0502020204030204" pitchFamily="34" charset="0"/>
                        </a:rPr>
                        <a:t>170,000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5B9BD5"/>
                    </a:solidFill>
                  </a:tcPr>
                </a:tc>
                <a:tc>
                  <a:txBody>
                    <a:bodyPr/>
                    <a:lstStyle/>
                    <a:p>
                      <a:pPr algn="ctr" rtl="0" fontAlgn="ctr"/>
                      <a:r>
                        <a:rPr lang="en-US" sz="1200" b="1" i="0" u="none" strike="noStrike">
                          <a:solidFill>
                            <a:srgbClr val="FFFFFF"/>
                          </a:solidFill>
                          <a:effectLst/>
                          <a:latin typeface="Calibri" panose="020F0502020204030204" pitchFamily="34" charset="0"/>
                        </a:rPr>
                        <a:t>190,000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5B9BD5"/>
                    </a:solidFill>
                  </a:tcPr>
                </a:tc>
                <a:extLst>
                  <a:ext uri="{0D108BD9-81ED-4DB2-BD59-A6C34878D82A}">
                    <a16:rowId xmlns:a16="http://schemas.microsoft.com/office/drawing/2014/main" val="538798317"/>
                  </a:ext>
                </a:extLst>
              </a:tr>
              <a:tr h="269220">
                <a:tc>
                  <a:txBody>
                    <a:bodyPr/>
                    <a:lstStyle/>
                    <a:p>
                      <a:pPr algn="l" rtl="0" fontAlgn="ctr"/>
                      <a:r>
                        <a:rPr lang="en-US" sz="1200" b="0" i="0" u="none" strike="noStrike">
                          <a:solidFill>
                            <a:srgbClr val="000000"/>
                          </a:solidFill>
                          <a:effectLst/>
                          <a:latin typeface="Calibri" panose="020F0502020204030204" pitchFamily="34" charset="0"/>
                        </a:rPr>
                        <a:t>+ Depreciation</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2DEEF"/>
                    </a:solidFill>
                  </a:tcPr>
                </a:tc>
                <a:tc>
                  <a:txBody>
                    <a:bodyPr/>
                    <a:lstStyle/>
                    <a:p>
                      <a:pPr algn="ctr" rtl="0" fontAlgn="ctr"/>
                      <a:r>
                        <a:rPr lang="en-US" sz="1200" b="0" i="0" u="none" strike="noStrike">
                          <a:solidFill>
                            <a:srgbClr val="000000"/>
                          </a:solidFill>
                          <a:effectLst/>
                          <a:latin typeface="Calibri" panose="020F0502020204030204" pitchFamily="34" charset="0"/>
                        </a:rPr>
                        <a:t>20,000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2DEEF"/>
                    </a:solidFill>
                  </a:tcPr>
                </a:tc>
                <a:tc>
                  <a:txBody>
                    <a:bodyPr/>
                    <a:lstStyle/>
                    <a:p>
                      <a:pPr algn="ctr" rtl="0" fontAlgn="ctr"/>
                      <a:r>
                        <a:rPr lang="en-US" sz="1200" b="0" i="0" u="none" strike="noStrike">
                          <a:solidFill>
                            <a:srgbClr val="000000"/>
                          </a:solidFill>
                          <a:effectLst/>
                          <a:latin typeface="Calibri" panose="020F0502020204030204" pitchFamily="34" charset="0"/>
                        </a:rPr>
                        <a:t>21,000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2DEEF"/>
                    </a:solidFill>
                  </a:tcPr>
                </a:tc>
                <a:tc>
                  <a:txBody>
                    <a:bodyPr/>
                    <a:lstStyle/>
                    <a:p>
                      <a:pPr algn="ctr" rtl="0" fontAlgn="ctr"/>
                      <a:r>
                        <a:rPr lang="en-US" sz="1200" b="0" i="0" u="none" strike="noStrike">
                          <a:solidFill>
                            <a:srgbClr val="000000"/>
                          </a:solidFill>
                          <a:effectLst/>
                          <a:latin typeface="Calibri" panose="020F0502020204030204" pitchFamily="34" charset="0"/>
                        </a:rPr>
                        <a:t>22,000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2DEEF"/>
                    </a:solidFill>
                  </a:tcPr>
                </a:tc>
                <a:tc>
                  <a:txBody>
                    <a:bodyPr/>
                    <a:lstStyle/>
                    <a:p>
                      <a:pPr algn="ctr" rtl="0" fontAlgn="ctr"/>
                      <a:r>
                        <a:rPr lang="en-US" sz="1200" b="0" i="0" u="none" strike="noStrike">
                          <a:solidFill>
                            <a:srgbClr val="000000"/>
                          </a:solidFill>
                          <a:effectLst/>
                          <a:latin typeface="Calibri" panose="020F0502020204030204" pitchFamily="34" charset="0"/>
                        </a:rPr>
                        <a:t>23,000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2DEEF"/>
                    </a:solidFill>
                  </a:tcPr>
                </a:tc>
                <a:tc>
                  <a:txBody>
                    <a:bodyPr/>
                    <a:lstStyle/>
                    <a:p>
                      <a:pPr algn="ctr" rtl="0" fontAlgn="ctr"/>
                      <a:r>
                        <a:rPr lang="en-US" sz="1200" b="0" i="0" u="none" strike="noStrike">
                          <a:solidFill>
                            <a:srgbClr val="000000"/>
                          </a:solidFill>
                          <a:effectLst/>
                          <a:latin typeface="Calibri" panose="020F0502020204030204" pitchFamily="34" charset="0"/>
                        </a:rPr>
                        <a:t>24,000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2DEEF"/>
                    </a:solidFill>
                  </a:tcPr>
                </a:tc>
                <a:extLst>
                  <a:ext uri="{0D108BD9-81ED-4DB2-BD59-A6C34878D82A}">
                    <a16:rowId xmlns:a16="http://schemas.microsoft.com/office/drawing/2014/main" val="1656941409"/>
                  </a:ext>
                </a:extLst>
              </a:tr>
              <a:tr h="269220">
                <a:tc>
                  <a:txBody>
                    <a:bodyPr/>
                    <a:lstStyle/>
                    <a:p>
                      <a:pPr algn="l" rtl="0" fontAlgn="ctr"/>
                      <a:r>
                        <a:rPr lang="en-US" sz="1200" b="0" i="0" u="none" strike="noStrike">
                          <a:solidFill>
                            <a:srgbClr val="000000"/>
                          </a:solidFill>
                          <a:effectLst/>
                          <a:latin typeface="Calibri" panose="020F0502020204030204" pitchFamily="34" charset="0"/>
                        </a:rPr>
                        <a:t>- Maint. Cap Ex</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ctr" rtl="0" fontAlgn="ctr"/>
                      <a:r>
                        <a:rPr lang="en-US" sz="1200" b="0" i="0" u="none" strike="noStrike">
                          <a:solidFill>
                            <a:srgbClr val="FF0000"/>
                          </a:solidFill>
                          <a:effectLst/>
                          <a:latin typeface="Calibri" panose="020F0502020204030204" pitchFamily="34" charset="0"/>
                        </a:rPr>
                        <a:t>      (15,000)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ctr" rtl="0" fontAlgn="ctr"/>
                      <a:r>
                        <a:rPr lang="en-US" sz="1200" b="0" i="0" u="none" strike="noStrike">
                          <a:solidFill>
                            <a:srgbClr val="FF0000"/>
                          </a:solidFill>
                          <a:effectLst/>
                          <a:latin typeface="Calibri" panose="020F0502020204030204" pitchFamily="34" charset="0"/>
                        </a:rPr>
                        <a:t>      (15,000)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ctr" rtl="0" fontAlgn="ctr"/>
                      <a:r>
                        <a:rPr lang="en-US" sz="1200" b="0" i="0" u="none" strike="noStrike">
                          <a:solidFill>
                            <a:srgbClr val="FF0000"/>
                          </a:solidFill>
                          <a:effectLst/>
                          <a:latin typeface="Calibri" panose="020F0502020204030204" pitchFamily="34" charset="0"/>
                        </a:rPr>
                        <a:t>      (15,000)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ctr" rtl="0" fontAlgn="ctr"/>
                      <a:r>
                        <a:rPr lang="en-US" sz="1200" b="0" i="0" u="none" strike="noStrike">
                          <a:solidFill>
                            <a:srgbClr val="FF0000"/>
                          </a:solidFill>
                          <a:effectLst/>
                          <a:latin typeface="Calibri" panose="020F0502020204030204" pitchFamily="34" charset="0"/>
                        </a:rPr>
                        <a:t>      (15,000)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ctr" rtl="0" fontAlgn="ctr"/>
                      <a:r>
                        <a:rPr lang="en-US" sz="1200" b="0" i="0" u="none" strike="noStrike">
                          <a:solidFill>
                            <a:srgbClr val="FF0000"/>
                          </a:solidFill>
                          <a:effectLst/>
                          <a:latin typeface="Calibri" panose="020F0502020204030204" pitchFamily="34" charset="0"/>
                        </a:rPr>
                        <a:t>      (15,000)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extLst>
                  <a:ext uri="{0D108BD9-81ED-4DB2-BD59-A6C34878D82A}">
                    <a16:rowId xmlns:a16="http://schemas.microsoft.com/office/drawing/2014/main" val="1799356207"/>
                  </a:ext>
                </a:extLst>
              </a:tr>
              <a:tr h="269220">
                <a:tc>
                  <a:txBody>
                    <a:bodyPr/>
                    <a:lstStyle/>
                    <a:p>
                      <a:pPr algn="l" fontAlgn="t"/>
                      <a:r>
                        <a:rPr lang="en-US" sz="1200" b="0" i="0" u="none" strike="noStrike">
                          <a:solidFill>
                            <a:srgbClr val="000000"/>
                          </a:solidFill>
                          <a:effectLst/>
                          <a:latin typeface="Arial" panose="020B0604020202020204" pitchFamily="34" charset="0"/>
                        </a:rPr>
                        <a:t> </a:t>
                      </a:r>
                    </a:p>
                  </a:txBody>
                  <a:tcPr marL="7620" marR="7620" marT="762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2DEEF"/>
                    </a:solidFill>
                  </a:tcPr>
                </a:tc>
                <a:tc>
                  <a:txBody>
                    <a:bodyPr/>
                    <a:lstStyle/>
                    <a:p>
                      <a:pPr algn="ctr" rtl="0" fontAlgn="ctr"/>
                      <a:r>
                        <a:rPr lang="en-US" sz="1200" b="0" i="0" u="none" strike="noStrike">
                          <a:solidFill>
                            <a:srgbClr val="000000"/>
                          </a:solidFill>
                          <a:effectLst/>
                          <a:latin typeface="Calibri" panose="020F0502020204030204" pitchFamily="34" charset="0"/>
                        </a:rPr>
                        <a:t>130,000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2DEEF"/>
                    </a:solidFill>
                  </a:tcPr>
                </a:tc>
                <a:tc>
                  <a:txBody>
                    <a:bodyPr/>
                    <a:lstStyle/>
                    <a:p>
                      <a:pPr algn="ctr" rtl="0" fontAlgn="ctr"/>
                      <a:r>
                        <a:rPr lang="en-US" sz="1200" b="0" i="0" u="none" strike="noStrike">
                          <a:solidFill>
                            <a:srgbClr val="000000"/>
                          </a:solidFill>
                          <a:effectLst/>
                          <a:latin typeface="Calibri" panose="020F0502020204030204" pitchFamily="34" charset="0"/>
                        </a:rPr>
                        <a:t>141,000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2DEEF"/>
                    </a:solidFill>
                  </a:tcPr>
                </a:tc>
                <a:tc>
                  <a:txBody>
                    <a:bodyPr/>
                    <a:lstStyle/>
                    <a:p>
                      <a:pPr algn="ctr" rtl="0" fontAlgn="ctr"/>
                      <a:r>
                        <a:rPr lang="en-US" sz="1200" b="0" i="0" u="none" strike="noStrike">
                          <a:solidFill>
                            <a:srgbClr val="000000"/>
                          </a:solidFill>
                          <a:effectLst/>
                          <a:latin typeface="Calibri" panose="020F0502020204030204" pitchFamily="34" charset="0"/>
                        </a:rPr>
                        <a:t>152,000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2DEEF"/>
                    </a:solidFill>
                  </a:tcPr>
                </a:tc>
                <a:tc>
                  <a:txBody>
                    <a:bodyPr/>
                    <a:lstStyle/>
                    <a:p>
                      <a:pPr algn="ctr" rtl="0" fontAlgn="ctr"/>
                      <a:r>
                        <a:rPr lang="en-US" sz="1200" b="0" i="0" u="none" strike="noStrike">
                          <a:solidFill>
                            <a:srgbClr val="000000"/>
                          </a:solidFill>
                          <a:effectLst/>
                          <a:latin typeface="Calibri" panose="020F0502020204030204" pitchFamily="34" charset="0"/>
                        </a:rPr>
                        <a:t>178,000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2DEEF"/>
                    </a:solidFill>
                  </a:tcPr>
                </a:tc>
                <a:tc>
                  <a:txBody>
                    <a:bodyPr/>
                    <a:lstStyle/>
                    <a:p>
                      <a:pPr algn="ctr" rtl="0" fontAlgn="ctr"/>
                      <a:r>
                        <a:rPr lang="en-US" sz="1200" b="0" i="0" u="none" strike="noStrike">
                          <a:solidFill>
                            <a:srgbClr val="000000"/>
                          </a:solidFill>
                          <a:effectLst/>
                          <a:latin typeface="Calibri" panose="020F0502020204030204" pitchFamily="34" charset="0"/>
                        </a:rPr>
                        <a:t>199,000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2DEEF"/>
                    </a:solidFill>
                  </a:tcPr>
                </a:tc>
                <a:extLst>
                  <a:ext uri="{0D108BD9-81ED-4DB2-BD59-A6C34878D82A}">
                    <a16:rowId xmlns:a16="http://schemas.microsoft.com/office/drawing/2014/main" val="2537031131"/>
                  </a:ext>
                </a:extLst>
              </a:tr>
              <a:tr h="269220">
                <a:tc>
                  <a:txBody>
                    <a:bodyPr/>
                    <a:lstStyle/>
                    <a:p>
                      <a:pPr algn="l" rtl="0" fontAlgn="ctr"/>
                      <a:r>
                        <a:rPr lang="en-US" sz="1200" b="0" i="0" u="none" strike="noStrike">
                          <a:solidFill>
                            <a:srgbClr val="000000"/>
                          </a:solidFill>
                          <a:effectLst/>
                          <a:latin typeface="Calibri" panose="020F0502020204030204" pitchFamily="34" charset="0"/>
                        </a:rPr>
                        <a:t>- Taxes at 21%</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ctr" rtl="0" fontAlgn="ctr"/>
                      <a:r>
                        <a:rPr lang="en-US" sz="1200" b="0" i="0" u="none" strike="noStrike">
                          <a:solidFill>
                            <a:srgbClr val="FF0000"/>
                          </a:solidFill>
                          <a:effectLst/>
                          <a:latin typeface="Calibri" panose="020F0502020204030204" pitchFamily="34" charset="0"/>
                        </a:rPr>
                        <a:t>      (27,300)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ctr" rtl="0" fontAlgn="ctr"/>
                      <a:r>
                        <a:rPr lang="en-US" sz="1200" b="0" i="0" u="none" strike="noStrike">
                          <a:solidFill>
                            <a:srgbClr val="FF0000"/>
                          </a:solidFill>
                          <a:effectLst/>
                          <a:latin typeface="Calibri" panose="020F0502020204030204" pitchFamily="34" charset="0"/>
                        </a:rPr>
                        <a:t>      (29,610)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ctr" rtl="0" fontAlgn="ctr"/>
                      <a:r>
                        <a:rPr lang="en-US" sz="1200" b="0" i="0" u="none" strike="noStrike">
                          <a:solidFill>
                            <a:srgbClr val="FF0000"/>
                          </a:solidFill>
                          <a:effectLst/>
                          <a:latin typeface="Calibri" panose="020F0502020204030204" pitchFamily="34" charset="0"/>
                        </a:rPr>
                        <a:t>      (31,920)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ctr" rtl="0" fontAlgn="ctr"/>
                      <a:r>
                        <a:rPr lang="en-US" sz="1200" b="0" i="0" u="none" strike="noStrike">
                          <a:solidFill>
                            <a:srgbClr val="FF0000"/>
                          </a:solidFill>
                          <a:effectLst/>
                          <a:latin typeface="Calibri" panose="020F0502020204030204" pitchFamily="34" charset="0"/>
                        </a:rPr>
                        <a:t>      (37,380)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ctr" rtl="0" fontAlgn="ctr"/>
                      <a:r>
                        <a:rPr lang="en-US" sz="1200" b="0" i="0" u="none" strike="noStrike">
                          <a:solidFill>
                            <a:srgbClr val="FF0000"/>
                          </a:solidFill>
                          <a:effectLst/>
                          <a:latin typeface="Calibri" panose="020F0502020204030204" pitchFamily="34" charset="0"/>
                        </a:rPr>
                        <a:t>      (41,790)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extLst>
                  <a:ext uri="{0D108BD9-81ED-4DB2-BD59-A6C34878D82A}">
                    <a16:rowId xmlns:a16="http://schemas.microsoft.com/office/drawing/2014/main" val="988729400"/>
                  </a:ext>
                </a:extLst>
              </a:tr>
              <a:tr h="210328">
                <a:tc>
                  <a:txBody>
                    <a:bodyPr/>
                    <a:lstStyle/>
                    <a:p>
                      <a:pPr algn="l" rtl="0" fontAlgn="ctr"/>
                      <a:r>
                        <a:rPr lang="en-US" sz="1200" b="0" i="0" u="none" strike="noStrike">
                          <a:solidFill>
                            <a:srgbClr val="000000"/>
                          </a:solidFill>
                          <a:effectLst/>
                          <a:latin typeface="Calibri" panose="020F0502020204030204" pitchFamily="34" charset="0"/>
                        </a:rPr>
                        <a:t>Free Cash Flow</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2DEEF"/>
                    </a:solidFill>
                  </a:tcPr>
                </a:tc>
                <a:tc>
                  <a:txBody>
                    <a:bodyPr/>
                    <a:lstStyle/>
                    <a:p>
                      <a:pPr algn="ctr" rtl="0" fontAlgn="ctr"/>
                      <a:r>
                        <a:rPr lang="en-US" sz="1200" b="0" i="0" u="none" strike="noStrike">
                          <a:solidFill>
                            <a:srgbClr val="000000"/>
                          </a:solidFill>
                          <a:effectLst/>
                          <a:latin typeface="Calibri" panose="020F0502020204030204" pitchFamily="34" charset="0"/>
                        </a:rPr>
                        <a:t>102,700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2DEEF"/>
                    </a:solidFill>
                  </a:tcPr>
                </a:tc>
                <a:tc>
                  <a:txBody>
                    <a:bodyPr/>
                    <a:lstStyle/>
                    <a:p>
                      <a:pPr algn="ctr" rtl="0" fontAlgn="ctr"/>
                      <a:r>
                        <a:rPr lang="en-US" sz="1200" b="0" i="0" u="none" strike="noStrike">
                          <a:solidFill>
                            <a:srgbClr val="000000"/>
                          </a:solidFill>
                          <a:effectLst/>
                          <a:latin typeface="Calibri" panose="020F0502020204030204" pitchFamily="34" charset="0"/>
                        </a:rPr>
                        <a:t>111,390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2DEEF"/>
                    </a:solidFill>
                  </a:tcPr>
                </a:tc>
                <a:tc>
                  <a:txBody>
                    <a:bodyPr/>
                    <a:lstStyle/>
                    <a:p>
                      <a:pPr algn="ctr" rtl="0" fontAlgn="ctr"/>
                      <a:r>
                        <a:rPr lang="en-US" sz="1200" b="0" i="0" u="none" strike="noStrike">
                          <a:solidFill>
                            <a:srgbClr val="000000"/>
                          </a:solidFill>
                          <a:effectLst/>
                          <a:latin typeface="Calibri" panose="020F0502020204030204" pitchFamily="34" charset="0"/>
                        </a:rPr>
                        <a:t>120,080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2DEEF"/>
                    </a:solidFill>
                  </a:tcPr>
                </a:tc>
                <a:tc>
                  <a:txBody>
                    <a:bodyPr/>
                    <a:lstStyle/>
                    <a:p>
                      <a:pPr algn="ctr" rtl="0" fontAlgn="ctr"/>
                      <a:r>
                        <a:rPr lang="en-US" sz="1200" b="0" i="0" u="none" strike="noStrike">
                          <a:solidFill>
                            <a:srgbClr val="000000"/>
                          </a:solidFill>
                          <a:effectLst/>
                          <a:latin typeface="Calibri" panose="020F0502020204030204" pitchFamily="34" charset="0"/>
                        </a:rPr>
                        <a:t>140,620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2DEEF"/>
                    </a:solidFill>
                  </a:tcPr>
                </a:tc>
                <a:tc>
                  <a:txBody>
                    <a:bodyPr/>
                    <a:lstStyle/>
                    <a:p>
                      <a:pPr algn="ctr" rtl="0" fontAlgn="ctr"/>
                      <a:r>
                        <a:rPr lang="en-US" sz="1200" b="0" i="0" u="none" strike="noStrike">
                          <a:solidFill>
                            <a:srgbClr val="000000"/>
                          </a:solidFill>
                          <a:effectLst/>
                          <a:latin typeface="Calibri" panose="020F0502020204030204" pitchFamily="34" charset="0"/>
                        </a:rPr>
                        <a:t>157,210</a:t>
                      </a:r>
                    </a:p>
                  </a:txBody>
                  <a:tcPr marL="7620" marR="7620" marT="7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2DEEF"/>
                    </a:solidFill>
                  </a:tcPr>
                </a:tc>
                <a:extLst>
                  <a:ext uri="{0D108BD9-81ED-4DB2-BD59-A6C34878D82A}">
                    <a16:rowId xmlns:a16="http://schemas.microsoft.com/office/drawing/2014/main" val="2425401875"/>
                  </a:ext>
                </a:extLst>
              </a:tr>
              <a:tr h="210328">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w="1270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w="1270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w="1270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w="1270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w="1270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w="1270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15947027"/>
                  </a:ext>
                </a:extLst>
              </a:tr>
              <a:tr h="201915">
                <a:tc>
                  <a:txBody>
                    <a:bodyPr/>
                    <a:lstStyle/>
                    <a:p>
                      <a:pPr algn="l" fontAlgn="b"/>
                      <a:r>
                        <a:rPr lang="en-US" sz="1100" b="0" i="0" u="none" strike="noStrike">
                          <a:solidFill>
                            <a:srgbClr val="000000"/>
                          </a:solidFill>
                          <a:effectLst/>
                          <a:latin typeface="Calibri" panose="020F0502020204030204" pitchFamily="34" charset="0"/>
                        </a:rPr>
                        <a:t>10% discount rate</a:t>
                      </a:r>
                    </a:p>
                  </a:txBody>
                  <a:tcPr marL="7620" marR="7620" marT="762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fontAlgn="b"/>
                      <a:r>
                        <a:rPr lang="en-US" sz="1100" b="0" i="0" u="none" strike="noStrike" dirty="0">
                          <a:solidFill>
                            <a:srgbClr val="000000"/>
                          </a:solidFill>
                          <a:effectLst/>
                          <a:latin typeface="Calibri" panose="020F0502020204030204" pitchFamily="34" charset="0"/>
                        </a:rPr>
                        <a:t>1.10</a:t>
                      </a:r>
                    </a:p>
                  </a:txBody>
                  <a:tcPr marL="7620" marR="7620" marT="762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r>
                        <a:rPr lang="en-US" sz="1100" b="0" i="0" u="none" strike="noStrike" dirty="0">
                          <a:solidFill>
                            <a:srgbClr val="000000"/>
                          </a:solidFill>
                          <a:effectLst/>
                          <a:latin typeface="Calibri" panose="020F0502020204030204" pitchFamily="34" charset="0"/>
                        </a:rPr>
                        <a:t>1.21</a:t>
                      </a:r>
                    </a:p>
                  </a:txBody>
                  <a:tcPr marL="7620" marR="7620" marT="762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r>
                        <a:rPr lang="en-US" sz="1100" b="0" i="0" u="none" strike="noStrike" dirty="0">
                          <a:solidFill>
                            <a:srgbClr val="000000"/>
                          </a:solidFill>
                          <a:effectLst/>
                          <a:latin typeface="Calibri" panose="020F0502020204030204" pitchFamily="34" charset="0"/>
                        </a:rPr>
                        <a:t>1.33</a:t>
                      </a:r>
                    </a:p>
                  </a:txBody>
                  <a:tcPr marL="7620" marR="7620" marT="762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r>
                        <a:rPr lang="en-US" sz="1100" b="0" i="0" u="none" strike="noStrike" dirty="0">
                          <a:solidFill>
                            <a:srgbClr val="000000"/>
                          </a:solidFill>
                          <a:effectLst/>
                          <a:latin typeface="Calibri" panose="020F0502020204030204" pitchFamily="34" charset="0"/>
                        </a:rPr>
                        <a:t>1.46</a:t>
                      </a:r>
                    </a:p>
                  </a:txBody>
                  <a:tcPr marL="7620" marR="7620" marT="762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r>
                        <a:rPr lang="en-US" sz="1100" b="0" i="0" u="none" strike="noStrike" dirty="0">
                          <a:solidFill>
                            <a:srgbClr val="000000"/>
                          </a:solidFill>
                          <a:effectLst/>
                          <a:latin typeface="Calibri" panose="020F0502020204030204" pitchFamily="34" charset="0"/>
                        </a:rPr>
                        <a:t>1.61</a:t>
                      </a:r>
                    </a:p>
                  </a:txBody>
                  <a:tcPr marL="7620" marR="7620" marT="762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504384156"/>
                  </a:ext>
                </a:extLst>
              </a:tr>
              <a:tr h="210328">
                <a:tc>
                  <a:txBody>
                    <a:bodyPr/>
                    <a:lstStyle/>
                    <a:p>
                      <a:pPr algn="l" fontAlgn="b"/>
                      <a:r>
                        <a:rPr lang="en-US" sz="1100" b="0" i="0" u="none" strike="noStrike">
                          <a:solidFill>
                            <a:srgbClr val="000000"/>
                          </a:solidFill>
                          <a:effectLst/>
                          <a:latin typeface="Calibri" panose="020F0502020204030204" pitchFamily="34" charset="0"/>
                        </a:rPr>
                        <a:t>FCF Discount to Today</a:t>
                      </a:r>
                    </a:p>
                  </a:txBody>
                  <a:tcPr marL="7620" marR="7620" marT="762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           93,364 </a:t>
                      </a:r>
                    </a:p>
                  </a:txBody>
                  <a:tcPr marL="7620" marR="7620" marT="762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           92,058 </a:t>
                      </a:r>
                    </a:p>
                  </a:txBody>
                  <a:tcPr marL="7620" marR="7620" marT="762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n-US" sz="1100" b="0" i="0" u="none" strike="noStrike" dirty="0">
                          <a:solidFill>
                            <a:srgbClr val="000000"/>
                          </a:solidFill>
                          <a:effectLst/>
                          <a:latin typeface="Calibri" panose="020F0502020204030204" pitchFamily="34" charset="0"/>
                        </a:rPr>
                        <a:t>           90,218 </a:t>
                      </a:r>
                    </a:p>
                  </a:txBody>
                  <a:tcPr marL="7620" marR="7620" marT="762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n-US" sz="1100" b="0" i="0" u="none" strike="noStrike" dirty="0">
                          <a:solidFill>
                            <a:srgbClr val="000000"/>
                          </a:solidFill>
                          <a:effectLst/>
                          <a:latin typeface="Calibri" panose="020F0502020204030204" pitchFamily="34" charset="0"/>
                        </a:rPr>
                        <a:t>           96,045 </a:t>
                      </a:r>
                    </a:p>
                  </a:txBody>
                  <a:tcPr marL="7620" marR="7620" marT="762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           97,615 </a:t>
                      </a:r>
                    </a:p>
                  </a:txBody>
                  <a:tcPr marL="7620" marR="7620" marT="762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49264635"/>
                  </a:ext>
                </a:extLst>
              </a:tr>
              <a:tr h="210328">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04031712"/>
                  </a:ext>
                </a:extLst>
              </a:tr>
              <a:tr h="201915">
                <a:tc>
                  <a:txBody>
                    <a:bodyPr/>
                    <a:lstStyle/>
                    <a:p>
                      <a:pPr algn="l" fontAlgn="b"/>
                      <a:r>
                        <a:rPr lang="en-US" sz="1100" b="0" i="0" u="none" strike="noStrike">
                          <a:solidFill>
                            <a:srgbClr val="000000"/>
                          </a:solidFill>
                          <a:effectLst/>
                          <a:latin typeface="Calibri" panose="020F0502020204030204" pitchFamily="34" charset="0"/>
                        </a:rPr>
                        <a:t>Sum of Discounted CF</a:t>
                      </a:r>
                    </a:p>
                  </a:txBody>
                  <a:tcPr marL="7620" marR="7620" marT="762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l" fontAlgn="b"/>
                      <a:r>
                        <a:rPr lang="en-US" sz="1100" b="0" i="0" u="none" strike="noStrike">
                          <a:solidFill>
                            <a:srgbClr val="000000"/>
                          </a:solidFill>
                          <a:effectLst/>
                          <a:latin typeface="Calibri" panose="020F0502020204030204" pitchFamily="34" charset="0"/>
                        </a:rPr>
                        <a:t>         469,300 </a:t>
                      </a:r>
                    </a:p>
                  </a:txBody>
                  <a:tcPr marL="7620" marR="7620" marT="762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100" b="0" i="0" u="none" strike="noStrike">
                          <a:solidFill>
                            <a:srgbClr val="000000"/>
                          </a:solidFill>
                          <a:effectLst/>
                          <a:latin typeface="Calibri" panose="020F0502020204030204" pitchFamily="34" charset="0"/>
                        </a:rPr>
                        <a:t>         195,700 </a:t>
                      </a:r>
                    </a:p>
                  </a:txBody>
                  <a:tcPr marL="7620" marR="7620" marT="762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l" fontAlgn="b"/>
                      <a:r>
                        <a:rPr lang="en-US" sz="1100" b="0" i="0" u="none" strike="noStrike">
                          <a:solidFill>
                            <a:srgbClr val="000000"/>
                          </a:solidFill>
                          <a:effectLst/>
                          <a:latin typeface="Calibri" panose="020F0502020204030204" pitchFamily="34" charset="0"/>
                        </a:rPr>
                        <a:t> Year 6 FCF </a:t>
                      </a:r>
                    </a:p>
                  </a:txBody>
                  <a:tcPr marL="7620" marR="7620" marT="762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r>
                        <a:rPr lang="en-US" sz="1100" b="0" i="0" u="none" strike="noStrike">
                          <a:solidFill>
                            <a:srgbClr val="000000"/>
                          </a:solidFill>
                          <a:effectLst/>
                          <a:latin typeface="Calibri" panose="020F0502020204030204" pitchFamily="34" charset="0"/>
                        </a:rPr>
                        <a:t> </a:t>
                      </a:r>
                    </a:p>
                  </a:txBody>
                  <a:tcPr marL="7620" marR="7620" marT="762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978515656"/>
                  </a:ext>
                </a:extLst>
              </a:tr>
              <a:tr h="201915">
                <a:tc>
                  <a:txBody>
                    <a:bodyPr/>
                    <a:lstStyle/>
                    <a:p>
                      <a:pPr algn="l" fontAlgn="b"/>
                      <a:r>
                        <a:rPr lang="en-US" sz="1100" b="0" i="0" u="none" strike="noStrike">
                          <a:solidFill>
                            <a:srgbClr val="000000"/>
                          </a:solidFill>
                          <a:effectLst/>
                          <a:latin typeface="Calibri" panose="020F0502020204030204" pitchFamily="34" charset="0"/>
                        </a:rPr>
                        <a:t>Terminal Value</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solidFill>
                            <a:srgbClr val="000000"/>
                          </a:solidFill>
                          <a:effectLst/>
                          <a:latin typeface="Calibri" panose="020F0502020204030204" pitchFamily="34" charset="0"/>
                        </a:rPr>
                        <a:t>      2,208,614 </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100" b="0" i="0" u="none" strike="noStrike">
                          <a:solidFill>
                            <a:srgbClr val="000000"/>
                          </a:solidFill>
                          <a:effectLst/>
                          <a:latin typeface="Calibri" panose="020F0502020204030204" pitchFamily="34" charset="0"/>
                        </a:rPr>
                        <a:t> </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100" b="0" i="0" u="none" strike="noStrike">
                          <a:solidFill>
                            <a:srgbClr val="000000"/>
                          </a:solidFill>
                          <a:effectLst/>
                          <a:latin typeface="Calibri" panose="020F0502020204030204" pitchFamily="34" charset="0"/>
                        </a:rPr>
                        <a:t>         154,603 </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tcPr>
                </a:tc>
                <a:tc gridSpan="2">
                  <a:txBody>
                    <a:bodyPr/>
                    <a:lstStyle/>
                    <a:p>
                      <a:pPr algn="l" fontAlgn="b"/>
                      <a:r>
                        <a:rPr lang="en-US" sz="1100" b="0" i="0" u="none" strike="noStrike">
                          <a:solidFill>
                            <a:srgbClr val="000000"/>
                          </a:solidFill>
                          <a:effectLst/>
                          <a:latin typeface="Calibri" panose="020F0502020204030204" pitchFamily="34" charset="0"/>
                        </a:rPr>
                        <a:t> After 21% Tax </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extLst>
                  <a:ext uri="{0D108BD9-81ED-4DB2-BD59-A6C34878D82A}">
                    <a16:rowId xmlns:a16="http://schemas.microsoft.com/office/drawing/2014/main" val="4211027840"/>
                  </a:ext>
                </a:extLst>
              </a:tr>
              <a:tr h="210328">
                <a:tc>
                  <a:txBody>
                    <a:bodyPr/>
                    <a:lstStyle/>
                    <a:p>
                      <a:pPr algn="l" fontAlgn="b"/>
                      <a:r>
                        <a:rPr lang="en-US" sz="1100" b="0" i="0" u="none" strike="noStrike">
                          <a:solidFill>
                            <a:srgbClr val="000000"/>
                          </a:solidFill>
                          <a:effectLst/>
                          <a:latin typeface="Calibri" panose="020F0502020204030204" pitchFamily="34" charset="0"/>
                        </a:rPr>
                        <a:t>EV</a:t>
                      </a:r>
                    </a:p>
                  </a:txBody>
                  <a:tcPr marL="7620" marR="7620" marT="762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n-US" sz="1100" b="0" i="0" u="none" strike="noStrike" dirty="0">
                          <a:solidFill>
                            <a:srgbClr val="FF0000"/>
                          </a:solidFill>
                          <a:effectLst/>
                          <a:latin typeface="Calibri" panose="020F0502020204030204" pitchFamily="34" charset="0"/>
                        </a:rPr>
                        <a:t>      2,677,914 </a:t>
                      </a:r>
                    </a:p>
                  </a:txBody>
                  <a:tcPr marL="7620" marR="7620" marT="762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100" b="0" i="0" u="none" strike="noStrike" dirty="0">
                          <a:solidFill>
                            <a:srgbClr val="000000"/>
                          </a:solidFill>
                          <a:effectLst/>
                          <a:latin typeface="Calibri" panose="020F0502020204030204" pitchFamily="34" charset="0"/>
                        </a:rPr>
                        <a:t>7%</a:t>
                      </a:r>
                    </a:p>
                  </a:txBody>
                  <a:tcPr marL="7620" marR="7620" marT="7620" marB="0" anchor="b">
                    <a:lnL w="12700" cap="flat" cmpd="sng" algn="ctr">
                      <a:solidFill>
                        <a:srgbClr val="000000"/>
                      </a:solidFill>
                      <a:prstDash val="solid"/>
                      <a:round/>
                      <a:headEnd type="none" w="med" len="med"/>
                      <a:tailEnd type="none" w="med" len="med"/>
                    </a:lnL>
                    <a:lnR>
                      <a:noFill/>
                    </a:lnR>
                    <a:lnT>
                      <a:noFill/>
                    </a:lnT>
                    <a:lnB>
                      <a:noFill/>
                    </a:lnB>
                  </a:tcPr>
                </a:tc>
                <a:tc gridSpan="2">
                  <a:txBody>
                    <a:bodyPr/>
                    <a:lstStyle/>
                    <a:p>
                      <a:pPr algn="l" fontAlgn="b"/>
                      <a:r>
                        <a:rPr lang="en-US" sz="1100" b="0" i="0" u="none" strike="noStrike">
                          <a:solidFill>
                            <a:srgbClr val="000000"/>
                          </a:solidFill>
                          <a:effectLst/>
                          <a:latin typeface="Calibri" panose="020F0502020204030204" pitchFamily="34" charset="0"/>
                        </a:rPr>
                        <a:t> Capitalized at k-g  </a:t>
                      </a: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extLst>
                  <a:ext uri="{0D108BD9-81ED-4DB2-BD59-A6C34878D82A}">
                    <a16:rowId xmlns:a16="http://schemas.microsoft.com/office/drawing/2014/main" val="2160292803"/>
                  </a:ext>
                </a:extLst>
              </a:tr>
              <a:tr h="210328">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7620" marR="7620" marT="762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1100" b="0" i="0" u="none" strike="noStrike">
                          <a:solidFill>
                            <a:srgbClr val="000000"/>
                          </a:solidFill>
                          <a:effectLst/>
                          <a:latin typeface="Calibri" panose="020F0502020204030204" pitchFamily="34" charset="0"/>
                        </a:rPr>
                        <a:t>      2,208,614 </a:t>
                      </a:r>
                    </a:p>
                  </a:txBody>
                  <a:tcPr marL="7620" marR="7620" marT="762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 </a:t>
                      </a:r>
                    </a:p>
                  </a:txBody>
                  <a:tcPr marL="7620" marR="7620" marT="762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n-US" sz="1100" b="0" i="0" u="none" strike="noStrike" dirty="0">
                          <a:solidFill>
                            <a:srgbClr val="000000"/>
                          </a:solidFill>
                          <a:effectLst/>
                          <a:latin typeface="Calibri" panose="020F0502020204030204" pitchFamily="34" charset="0"/>
                        </a:rPr>
                        <a:t> </a:t>
                      </a:r>
                    </a:p>
                  </a:txBody>
                  <a:tcPr marL="7620" marR="7620" marT="762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57889171"/>
                  </a:ext>
                </a:extLst>
              </a:tr>
            </a:tbl>
          </a:graphicData>
        </a:graphic>
      </p:graphicFrame>
      <p:cxnSp>
        <p:nvCxnSpPr>
          <p:cNvPr id="13" name="Straight Arrow Connector 12"/>
          <p:cNvCxnSpPr/>
          <p:nvPr/>
        </p:nvCxnSpPr>
        <p:spPr>
          <a:xfrm>
            <a:off x="5199017" y="5390606"/>
            <a:ext cx="1680754" cy="418011"/>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705079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a:t>Week 2 Slides (Chapter 6) FIN 3600 Adam Schor</a:t>
            </a:r>
          </a:p>
        </p:txBody>
      </p:sp>
      <p:sp>
        <p:nvSpPr>
          <p:cNvPr id="6" name="Content Placeholder 5"/>
          <p:cNvSpPr>
            <a:spLocks noGrp="1"/>
          </p:cNvSpPr>
          <p:nvPr>
            <p:ph idx="1"/>
          </p:nvPr>
        </p:nvSpPr>
        <p:spPr>
          <a:xfrm>
            <a:off x="584562" y="419351"/>
            <a:ext cx="10430691" cy="1591554"/>
          </a:xfrm>
        </p:spPr>
        <p:txBody>
          <a:bodyPr>
            <a:normAutofit fontScale="85000" lnSpcReduction="20000"/>
          </a:bodyPr>
          <a:lstStyle/>
          <a:p>
            <a:pPr marL="0" indent="0">
              <a:buNone/>
            </a:pPr>
            <a:r>
              <a:rPr lang="en-US" sz="3200" dirty="0"/>
              <a:t>DCF Example: Step 2</a:t>
            </a:r>
          </a:p>
          <a:p>
            <a:pPr marL="0" indent="0">
              <a:buNone/>
            </a:pPr>
            <a:r>
              <a:rPr lang="en-US" i="1" dirty="0">
                <a:solidFill>
                  <a:srgbClr val="0070C0"/>
                </a:solidFill>
              </a:rPr>
              <a:t>Assume the company has long term debt of $500,000, cash of $50,000, minority interest of $100,000. It also has a lawsuit that the company thinks it will win but you are 80% certain it will lose and have to pay $500,000. Finally, there are 1 million shares outstanding.</a:t>
            </a:r>
          </a:p>
          <a:p>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737794206"/>
              </p:ext>
            </p:extLst>
          </p:nvPr>
        </p:nvGraphicFramePr>
        <p:xfrm>
          <a:off x="689065" y="2532813"/>
          <a:ext cx="9630592" cy="3077589"/>
        </p:xfrm>
        <a:graphic>
          <a:graphicData uri="http://schemas.openxmlformats.org/drawingml/2006/table">
            <a:tbl>
              <a:tblPr firstRow="1" bandRow="1">
                <a:tableStyleId>{5C22544A-7EE6-4342-B048-85BDC9FD1C3A}</a:tableStyleId>
              </a:tblPr>
              <a:tblGrid>
                <a:gridCol w="2707278">
                  <a:extLst>
                    <a:ext uri="{9D8B030D-6E8A-4147-A177-3AD203B41FA5}">
                      <a16:colId xmlns:a16="http://schemas.microsoft.com/office/drawing/2014/main" val="314797814"/>
                    </a:ext>
                  </a:extLst>
                </a:gridCol>
                <a:gridCol w="3823336">
                  <a:extLst>
                    <a:ext uri="{9D8B030D-6E8A-4147-A177-3AD203B41FA5}">
                      <a16:colId xmlns:a16="http://schemas.microsoft.com/office/drawing/2014/main" val="1091437547"/>
                    </a:ext>
                  </a:extLst>
                </a:gridCol>
                <a:gridCol w="3099978">
                  <a:extLst>
                    <a:ext uri="{9D8B030D-6E8A-4147-A177-3AD203B41FA5}">
                      <a16:colId xmlns:a16="http://schemas.microsoft.com/office/drawing/2014/main" val="3404870652"/>
                    </a:ext>
                  </a:extLst>
                </a:gridCol>
              </a:tblGrid>
              <a:tr h="374938">
                <a:tc>
                  <a:txBody>
                    <a:bodyPr/>
                    <a:lstStyle/>
                    <a:p>
                      <a:pPr algn="l" fontAlgn="b"/>
                      <a:r>
                        <a:rPr lang="en-US" sz="2000" u="none" strike="noStrike" dirty="0">
                          <a:effectLst/>
                        </a:rPr>
                        <a:t>Enterprise Value</a:t>
                      </a:r>
                      <a:endParaRPr lang="en-US" sz="20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2000" u="none" strike="noStrike" dirty="0">
                          <a:effectLst/>
                        </a:rPr>
                        <a:t>2,677,914 </a:t>
                      </a:r>
                      <a:endParaRPr lang="en-US" sz="20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endParaRPr lang="en-US" sz="2000" b="0" i="0" u="none" strike="noStrike">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201344965"/>
                  </a:ext>
                </a:extLst>
              </a:tr>
              <a:tr h="374938">
                <a:tc>
                  <a:txBody>
                    <a:bodyPr/>
                    <a:lstStyle/>
                    <a:p>
                      <a:pPr algn="l" fontAlgn="b"/>
                      <a:r>
                        <a:rPr lang="en-US" sz="2000" u="none" strike="noStrike" dirty="0">
                          <a:effectLst/>
                        </a:rPr>
                        <a:t>Long Term Debt (Market)</a:t>
                      </a:r>
                      <a:endParaRPr lang="en-US" sz="20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2000" u="none" strike="noStrike" dirty="0">
                          <a:solidFill>
                            <a:srgbClr val="FF0000"/>
                          </a:solidFill>
                          <a:effectLst/>
                        </a:rPr>
                        <a:t>(500,000)</a:t>
                      </a:r>
                      <a:endParaRPr lang="en-US" sz="2000" b="0" i="0" u="none" strike="noStrike" dirty="0">
                        <a:solidFill>
                          <a:srgbClr val="FF0000"/>
                        </a:solidFill>
                        <a:effectLst/>
                        <a:latin typeface="Calibri" panose="020F0502020204030204" pitchFamily="34" charset="0"/>
                      </a:endParaRPr>
                    </a:p>
                  </a:txBody>
                  <a:tcPr marL="7620" marR="7620" marT="7620" marB="0" anchor="b"/>
                </a:tc>
                <a:tc>
                  <a:txBody>
                    <a:bodyPr/>
                    <a:lstStyle/>
                    <a:p>
                      <a:pPr algn="l" fontAlgn="b"/>
                      <a:endParaRPr lang="en-US" sz="20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416053375"/>
                  </a:ext>
                </a:extLst>
              </a:tr>
              <a:tr h="374938">
                <a:tc>
                  <a:txBody>
                    <a:bodyPr/>
                    <a:lstStyle/>
                    <a:p>
                      <a:pPr algn="l" fontAlgn="b"/>
                      <a:r>
                        <a:rPr lang="en-US" sz="2000" u="none" strike="noStrike">
                          <a:effectLst/>
                        </a:rPr>
                        <a:t>Cash</a:t>
                      </a:r>
                      <a:endParaRPr lang="en-US" sz="20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US" sz="2000" u="none" strike="noStrike" dirty="0">
                          <a:effectLst/>
                        </a:rPr>
                        <a:t>50,000 </a:t>
                      </a:r>
                      <a:endParaRPr lang="en-US" sz="20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endParaRPr lang="en-US" sz="2000" b="0" i="0" u="none" strike="noStrike">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3390842754"/>
                  </a:ext>
                </a:extLst>
              </a:tr>
              <a:tr h="374938">
                <a:tc>
                  <a:txBody>
                    <a:bodyPr/>
                    <a:lstStyle/>
                    <a:p>
                      <a:pPr algn="l" fontAlgn="b"/>
                      <a:r>
                        <a:rPr lang="en-US" sz="2000" u="none" strike="noStrike">
                          <a:effectLst/>
                        </a:rPr>
                        <a:t>Minority Interest</a:t>
                      </a:r>
                      <a:endParaRPr lang="en-US" sz="2000" b="0" i="0" u="none" strike="noStrike">
                        <a:solidFill>
                          <a:srgbClr val="000000"/>
                        </a:solidFill>
                        <a:effectLst/>
                        <a:latin typeface="Calibri" panose="020F0502020204030204" pitchFamily="34" charset="0"/>
                      </a:endParaRPr>
                    </a:p>
                  </a:txBody>
                  <a:tcPr marL="7620" marR="7620" marT="7620" marB="0" anchor="b"/>
                </a:tc>
                <a:tc>
                  <a:txBody>
                    <a:bodyPr/>
                    <a:lstStyle/>
                    <a:p>
                      <a:pPr marL="0" algn="ctr" defTabSz="914400" rtl="0" eaLnBrk="1" fontAlgn="b" latinLnBrk="0" hangingPunct="1"/>
                      <a:r>
                        <a:rPr lang="en-US" sz="2000" u="none" strike="noStrike" kern="1200" dirty="0">
                          <a:solidFill>
                            <a:srgbClr val="FF0000"/>
                          </a:solidFill>
                          <a:effectLst/>
                          <a:latin typeface="+mn-lt"/>
                          <a:ea typeface="+mn-ea"/>
                          <a:cs typeface="+mn-cs"/>
                        </a:rPr>
                        <a:t>(100,000)</a:t>
                      </a:r>
                    </a:p>
                  </a:txBody>
                  <a:tcPr marL="7620" marR="7620" marT="7620" marB="0" anchor="b"/>
                </a:tc>
                <a:tc>
                  <a:txBody>
                    <a:bodyPr/>
                    <a:lstStyle/>
                    <a:p>
                      <a:pPr algn="l" fontAlgn="b"/>
                      <a:endParaRPr lang="en-US" sz="2000" b="0" i="0" u="none" strike="noStrike">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3561733908"/>
                  </a:ext>
                </a:extLst>
              </a:tr>
              <a:tr h="374938">
                <a:tc>
                  <a:txBody>
                    <a:bodyPr/>
                    <a:lstStyle/>
                    <a:p>
                      <a:pPr algn="l" fontAlgn="b"/>
                      <a:r>
                        <a:rPr lang="en-US" sz="2000" u="none" strike="noStrike">
                          <a:effectLst/>
                        </a:rPr>
                        <a:t>Contingent Liability</a:t>
                      </a:r>
                      <a:endParaRPr lang="en-US" sz="20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US" sz="2000" u="none" strike="noStrike" dirty="0">
                          <a:solidFill>
                            <a:srgbClr val="FF0000"/>
                          </a:solidFill>
                          <a:effectLst/>
                        </a:rPr>
                        <a:t>(400,000)</a:t>
                      </a:r>
                      <a:endParaRPr lang="en-US" sz="2000" b="0" i="0" u="none" strike="noStrike" dirty="0">
                        <a:solidFill>
                          <a:srgbClr val="FF0000"/>
                        </a:solidFill>
                        <a:effectLst/>
                        <a:latin typeface="Calibri" panose="020F0502020204030204" pitchFamily="34" charset="0"/>
                      </a:endParaRPr>
                    </a:p>
                  </a:txBody>
                  <a:tcPr marL="7620" marR="7620" marT="7620" marB="0" anchor="b"/>
                </a:tc>
                <a:tc>
                  <a:txBody>
                    <a:bodyPr/>
                    <a:lstStyle/>
                    <a:p>
                      <a:pPr algn="l" fontAlgn="b"/>
                      <a:r>
                        <a:rPr lang="en-US" sz="2000" u="none" strike="noStrike" dirty="0">
                          <a:effectLst/>
                        </a:rPr>
                        <a:t>80% of 500,000 settlement</a:t>
                      </a:r>
                      <a:endParaRPr lang="en-US" sz="20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453836549"/>
                  </a:ext>
                </a:extLst>
              </a:tr>
              <a:tr h="292920">
                <a:tc>
                  <a:txBody>
                    <a:bodyPr/>
                    <a:lstStyle/>
                    <a:p>
                      <a:pPr algn="l" fontAlgn="b"/>
                      <a:endParaRPr lang="en-US" sz="20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endParaRPr lang="en-US" sz="20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endParaRPr lang="en-US" sz="20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382200623"/>
                  </a:ext>
                </a:extLst>
              </a:tr>
              <a:tr h="316354">
                <a:tc>
                  <a:txBody>
                    <a:bodyPr/>
                    <a:lstStyle/>
                    <a:p>
                      <a:pPr algn="l" fontAlgn="b"/>
                      <a:r>
                        <a:rPr lang="en-US" sz="2000" b="1" u="none" strike="noStrike">
                          <a:effectLst/>
                        </a:rPr>
                        <a:t>Value to Equity Holders</a:t>
                      </a:r>
                      <a:endParaRPr lang="en-US" sz="20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US" sz="2000" b="1" u="none" strike="noStrike" dirty="0">
                          <a:effectLst/>
                        </a:rPr>
                        <a:t>1,727,914 </a:t>
                      </a:r>
                      <a:endParaRPr lang="en-US" sz="2000" b="1"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endParaRPr lang="en-US" sz="20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964725031"/>
                  </a:ext>
                </a:extLst>
              </a:tr>
              <a:tr h="574125">
                <a:tc>
                  <a:txBody>
                    <a:bodyPr/>
                    <a:lstStyle/>
                    <a:p>
                      <a:pPr algn="l" fontAlgn="b"/>
                      <a:r>
                        <a:rPr lang="en-US" sz="2000" b="1" u="none" strike="noStrike" dirty="0">
                          <a:effectLst/>
                        </a:rPr>
                        <a:t>Per Share</a:t>
                      </a:r>
                      <a:endParaRPr lang="en-US" sz="20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2000" u="none" strike="noStrike" dirty="0">
                          <a:effectLst/>
                        </a:rPr>
                        <a:t> </a:t>
                      </a:r>
                      <a:r>
                        <a:rPr lang="en-US" sz="2000" b="1" u="none" strike="noStrike" dirty="0">
                          <a:effectLst/>
                        </a:rPr>
                        <a:t>$                        1.73 </a:t>
                      </a:r>
                      <a:endParaRPr lang="en-US" sz="2000" b="1"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2000" u="none" strike="noStrike" dirty="0">
                          <a:effectLst/>
                        </a:rPr>
                        <a:t>1 million shares</a:t>
                      </a:r>
                      <a:endParaRPr lang="en-US" sz="20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390752008"/>
                  </a:ext>
                </a:extLst>
              </a:tr>
            </a:tbl>
          </a:graphicData>
        </a:graphic>
      </p:graphicFrame>
    </p:spTree>
    <p:extLst>
      <p:ext uri="{BB962C8B-B14F-4D97-AF65-F5344CB8AC3E}">
        <p14:creationId xmlns:p14="http://schemas.microsoft.com/office/powerpoint/2010/main" val="13623058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6686" y="365125"/>
            <a:ext cx="10657114" cy="1325563"/>
          </a:xfrm>
        </p:spPr>
        <p:txBody>
          <a:bodyPr/>
          <a:lstStyle/>
          <a:p>
            <a:r>
              <a:rPr lang="en-US" dirty="0"/>
              <a:t>DCF Conclusion</a:t>
            </a:r>
          </a:p>
        </p:txBody>
      </p:sp>
      <p:sp>
        <p:nvSpPr>
          <p:cNvPr id="3" name="Footer Placeholder 2"/>
          <p:cNvSpPr>
            <a:spLocks noGrp="1"/>
          </p:cNvSpPr>
          <p:nvPr>
            <p:ph type="ftr" sz="quarter" idx="11"/>
          </p:nvPr>
        </p:nvSpPr>
        <p:spPr/>
        <p:txBody>
          <a:bodyPr/>
          <a:lstStyle/>
          <a:p>
            <a:r>
              <a:rPr lang="en-US"/>
              <a:t>Week 2 Slides (Chapter 6) FIN 3600 Adam Schor</a:t>
            </a:r>
          </a:p>
        </p:txBody>
      </p:sp>
      <p:sp>
        <p:nvSpPr>
          <p:cNvPr id="4" name="TextBox 3"/>
          <p:cNvSpPr txBox="1"/>
          <p:nvPr/>
        </p:nvSpPr>
        <p:spPr>
          <a:xfrm>
            <a:off x="696686" y="1690688"/>
            <a:ext cx="10657114" cy="3816429"/>
          </a:xfrm>
          <a:prstGeom prst="rect">
            <a:avLst/>
          </a:prstGeom>
          <a:noFill/>
        </p:spPr>
        <p:txBody>
          <a:bodyPr wrap="square" rtlCol="0">
            <a:spAutoFit/>
          </a:bodyPr>
          <a:lstStyle/>
          <a:p>
            <a:pPr marL="457200" indent="-457200">
              <a:buFont typeface="Arial" panose="020B0604020202020204" pitchFamily="34" charset="0"/>
              <a:buChar char="•"/>
            </a:pPr>
            <a:r>
              <a:rPr lang="en-US" sz="3200" dirty="0"/>
              <a:t>As company pays down debt, equity value increases as more EV goes to equity holders</a:t>
            </a:r>
          </a:p>
          <a:p>
            <a:pPr marL="457200" indent="-457200">
              <a:buFont typeface="Arial" panose="020B0604020202020204" pitchFamily="34" charset="0"/>
              <a:buChar char="•"/>
            </a:pPr>
            <a:r>
              <a:rPr lang="en-US" sz="3200" dirty="0"/>
              <a:t>Works well with companies with large cash balances</a:t>
            </a:r>
          </a:p>
          <a:p>
            <a:pPr marL="457200" indent="-457200">
              <a:buFont typeface="Arial" panose="020B0604020202020204" pitchFamily="34" charset="0"/>
              <a:buChar char="•"/>
            </a:pPr>
            <a:r>
              <a:rPr lang="en-US" sz="3200" dirty="0"/>
              <a:t>Adjusts for assets that have value but are not yet generating income or cash flow</a:t>
            </a:r>
          </a:p>
          <a:p>
            <a:pPr marL="457200" indent="-457200">
              <a:buFont typeface="Arial" panose="020B0604020202020204" pitchFamily="34" charset="0"/>
              <a:buChar char="•"/>
            </a:pPr>
            <a:r>
              <a:rPr lang="en-US" sz="3200" dirty="0"/>
              <a:t>Provides a check on earnings based models by reconciling cash flow with earnings</a:t>
            </a:r>
          </a:p>
          <a:p>
            <a:endParaRPr lang="en-US" dirty="0"/>
          </a:p>
        </p:txBody>
      </p:sp>
    </p:spTree>
    <p:extLst>
      <p:ext uri="{BB962C8B-B14F-4D97-AF65-F5344CB8AC3E}">
        <p14:creationId xmlns:p14="http://schemas.microsoft.com/office/powerpoint/2010/main" val="20401593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8D8DA-801F-3941-8851-A848236C0FA5}"/>
              </a:ext>
            </a:extLst>
          </p:cNvPr>
          <p:cNvSpPr>
            <a:spLocks noGrp="1"/>
          </p:cNvSpPr>
          <p:nvPr>
            <p:ph type="title"/>
          </p:nvPr>
        </p:nvSpPr>
        <p:spPr>
          <a:xfrm>
            <a:off x="838200" y="365125"/>
            <a:ext cx="10515600" cy="1705458"/>
          </a:xfrm>
        </p:spPr>
        <p:txBody>
          <a:bodyPr>
            <a:normAutofit fontScale="90000"/>
          </a:bodyPr>
          <a:lstStyle/>
          <a:p>
            <a:r>
              <a:rPr lang="en-US" dirty="0">
                <a:solidFill>
                  <a:srgbClr val="FF0000"/>
                </a:solidFill>
                <a:latin typeface="+mn-lt"/>
              </a:rPr>
              <a:t>Question 4 </a:t>
            </a:r>
            <a:br>
              <a:rPr lang="en-US" dirty="0"/>
            </a:br>
            <a:r>
              <a:rPr lang="en-US" dirty="0"/>
              <a:t>Use a DCF model and the following data to estimate the per share value</a:t>
            </a:r>
          </a:p>
        </p:txBody>
      </p:sp>
      <p:sp>
        <p:nvSpPr>
          <p:cNvPr id="3" name="Footer Placeholder 2">
            <a:extLst>
              <a:ext uri="{FF2B5EF4-FFF2-40B4-BE49-F238E27FC236}">
                <a16:creationId xmlns:a16="http://schemas.microsoft.com/office/drawing/2014/main" id="{588E1E82-9FD1-B14A-8BF1-DD8122182088}"/>
              </a:ext>
            </a:extLst>
          </p:cNvPr>
          <p:cNvSpPr>
            <a:spLocks noGrp="1"/>
          </p:cNvSpPr>
          <p:nvPr>
            <p:ph type="ftr" sz="quarter" idx="11"/>
          </p:nvPr>
        </p:nvSpPr>
        <p:spPr/>
        <p:txBody>
          <a:bodyPr/>
          <a:lstStyle/>
          <a:p>
            <a:r>
              <a:rPr lang="en-US"/>
              <a:t>Week 2 Slides (Chapter 6) FIN 3600 Adam Schor</a:t>
            </a:r>
          </a:p>
        </p:txBody>
      </p:sp>
      <p:graphicFrame>
        <p:nvGraphicFramePr>
          <p:cNvPr id="4" name="Table 4">
            <a:extLst>
              <a:ext uri="{FF2B5EF4-FFF2-40B4-BE49-F238E27FC236}">
                <a16:creationId xmlns:a16="http://schemas.microsoft.com/office/drawing/2014/main" id="{5D3BD7CD-913E-9649-91CA-4AD336790D1B}"/>
              </a:ext>
            </a:extLst>
          </p:cNvPr>
          <p:cNvGraphicFramePr>
            <a:graphicFrameLocks noGrp="1"/>
          </p:cNvGraphicFramePr>
          <p:nvPr>
            <p:extLst>
              <p:ext uri="{D42A27DB-BD31-4B8C-83A1-F6EECF244321}">
                <p14:modId xmlns:p14="http://schemas.microsoft.com/office/powerpoint/2010/main" val="2549315870"/>
              </p:ext>
            </p:extLst>
          </p:nvPr>
        </p:nvGraphicFramePr>
        <p:xfrm>
          <a:off x="838200" y="2171095"/>
          <a:ext cx="9754590" cy="4084743"/>
        </p:xfrm>
        <a:graphic>
          <a:graphicData uri="http://schemas.openxmlformats.org/drawingml/2006/table">
            <a:tbl>
              <a:tblPr firstRow="1" bandRow="1">
                <a:tableStyleId>{5C22544A-7EE6-4342-B048-85BDC9FD1C3A}</a:tableStyleId>
              </a:tblPr>
              <a:tblGrid>
                <a:gridCol w="1940626">
                  <a:extLst>
                    <a:ext uri="{9D8B030D-6E8A-4147-A177-3AD203B41FA5}">
                      <a16:colId xmlns:a16="http://schemas.microsoft.com/office/drawing/2014/main" val="2158937949"/>
                    </a:ext>
                  </a:extLst>
                </a:gridCol>
                <a:gridCol w="1310904">
                  <a:extLst>
                    <a:ext uri="{9D8B030D-6E8A-4147-A177-3AD203B41FA5}">
                      <a16:colId xmlns:a16="http://schemas.microsoft.com/office/drawing/2014/main" val="944605879"/>
                    </a:ext>
                  </a:extLst>
                </a:gridCol>
                <a:gridCol w="1625765">
                  <a:extLst>
                    <a:ext uri="{9D8B030D-6E8A-4147-A177-3AD203B41FA5}">
                      <a16:colId xmlns:a16="http://schemas.microsoft.com/office/drawing/2014/main" val="2272887946"/>
                    </a:ext>
                  </a:extLst>
                </a:gridCol>
                <a:gridCol w="1625765">
                  <a:extLst>
                    <a:ext uri="{9D8B030D-6E8A-4147-A177-3AD203B41FA5}">
                      <a16:colId xmlns:a16="http://schemas.microsoft.com/office/drawing/2014/main" val="3897209843"/>
                    </a:ext>
                  </a:extLst>
                </a:gridCol>
                <a:gridCol w="1625765">
                  <a:extLst>
                    <a:ext uri="{9D8B030D-6E8A-4147-A177-3AD203B41FA5}">
                      <a16:colId xmlns:a16="http://schemas.microsoft.com/office/drawing/2014/main" val="469379361"/>
                    </a:ext>
                  </a:extLst>
                </a:gridCol>
                <a:gridCol w="1625765">
                  <a:extLst>
                    <a:ext uri="{9D8B030D-6E8A-4147-A177-3AD203B41FA5}">
                      <a16:colId xmlns:a16="http://schemas.microsoft.com/office/drawing/2014/main" val="3719702228"/>
                    </a:ext>
                  </a:extLst>
                </a:gridCol>
              </a:tblGrid>
              <a:tr h="353426">
                <a:tc>
                  <a:txBody>
                    <a:bodyPr/>
                    <a:lstStyle/>
                    <a:p>
                      <a:r>
                        <a:rPr lang="en-US" dirty="0"/>
                        <a:t>(in millions, except shares out)</a:t>
                      </a:r>
                    </a:p>
                  </a:txBody>
                  <a:tcPr/>
                </a:tc>
                <a:tc>
                  <a:txBody>
                    <a:bodyPr/>
                    <a:lstStyle/>
                    <a:p>
                      <a:r>
                        <a:rPr lang="en-US"/>
                        <a:t>Year 1</a:t>
                      </a:r>
                      <a:endParaRPr lang="en-US" dirty="0"/>
                    </a:p>
                  </a:txBody>
                  <a:tcPr/>
                </a:tc>
                <a:tc>
                  <a:txBody>
                    <a:bodyPr/>
                    <a:lstStyle/>
                    <a:p>
                      <a:r>
                        <a:rPr lang="en-US" dirty="0"/>
                        <a:t>Year 2</a:t>
                      </a:r>
                    </a:p>
                  </a:txBody>
                  <a:tcPr/>
                </a:tc>
                <a:tc>
                  <a:txBody>
                    <a:bodyPr/>
                    <a:lstStyle/>
                    <a:p>
                      <a:r>
                        <a:rPr lang="en-US" dirty="0"/>
                        <a:t>Year 3</a:t>
                      </a:r>
                    </a:p>
                  </a:txBody>
                  <a:tcPr/>
                </a:tc>
                <a:tc>
                  <a:txBody>
                    <a:bodyPr/>
                    <a:lstStyle/>
                    <a:p>
                      <a:r>
                        <a:rPr lang="en-US" dirty="0"/>
                        <a:t>Year 4</a:t>
                      </a:r>
                    </a:p>
                  </a:txBody>
                  <a:tcPr/>
                </a:tc>
                <a:tc>
                  <a:txBody>
                    <a:bodyPr/>
                    <a:lstStyle/>
                    <a:p>
                      <a:r>
                        <a:rPr lang="en-US" dirty="0"/>
                        <a:t>Year 5</a:t>
                      </a:r>
                    </a:p>
                  </a:txBody>
                  <a:tcPr/>
                </a:tc>
                <a:extLst>
                  <a:ext uri="{0D108BD9-81ED-4DB2-BD59-A6C34878D82A}">
                    <a16:rowId xmlns:a16="http://schemas.microsoft.com/office/drawing/2014/main" val="1782866091"/>
                  </a:ext>
                </a:extLst>
              </a:tr>
              <a:tr h="610023">
                <a:tc>
                  <a:txBody>
                    <a:bodyPr/>
                    <a:lstStyle/>
                    <a:p>
                      <a:r>
                        <a:rPr lang="en-US" dirty="0"/>
                        <a:t>Operating Income</a:t>
                      </a:r>
                    </a:p>
                  </a:txBody>
                  <a:tcPr/>
                </a:tc>
                <a:tc>
                  <a:txBody>
                    <a:bodyPr/>
                    <a:lstStyle/>
                    <a:p>
                      <a:r>
                        <a:rPr lang="en-US"/>
                        <a:t>127.2</a:t>
                      </a:r>
                      <a:endParaRPr lang="en-US" dirty="0"/>
                    </a:p>
                  </a:txBody>
                  <a:tcPr/>
                </a:tc>
                <a:tc>
                  <a:txBody>
                    <a:bodyPr/>
                    <a:lstStyle/>
                    <a:p>
                      <a:r>
                        <a:rPr lang="en-US" dirty="0"/>
                        <a:t>136.4</a:t>
                      </a:r>
                    </a:p>
                  </a:txBody>
                  <a:tcPr/>
                </a:tc>
                <a:tc>
                  <a:txBody>
                    <a:bodyPr/>
                    <a:lstStyle/>
                    <a:p>
                      <a:r>
                        <a:rPr lang="en-US" dirty="0"/>
                        <a:t>142.4</a:t>
                      </a:r>
                    </a:p>
                  </a:txBody>
                  <a:tcPr/>
                </a:tc>
                <a:tc>
                  <a:txBody>
                    <a:bodyPr/>
                    <a:lstStyle/>
                    <a:p>
                      <a:r>
                        <a:rPr lang="en-US" dirty="0"/>
                        <a:t>150.5</a:t>
                      </a:r>
                    </a:p>
                  </a:txBody>
                  <a:tcPr/>
                </a:tc>
                <a:tc>
                  <a:txBody>
                    <a:bodyPr/>
                    <a:lstStyle/>
                    <a:p>
                      <a:r>
                        <a:rPr lang="en-US" dirty="0"/>
                        <a:t>128.8</a:t>
                      </a:r>
                    </a:p>
                  </a:txBody>
                  <a:tcPr/>
                </a:tc>
                <a:extLst>
                  <a:ext uri="{0D108BD9-81ED-4DB2-BD59-A6C34878D82A}">
                    <a16:rowId xmlns:a16="http://schemas.microsoft.com/office/drawing/2014/main" val="68157100"/>
                  </a:ext>
                </a:extLst>
              </a:tr>
              <a:tr h="353426">
                <a:tc>
                  <a:txBody>
                    <a:bodyPr/>
                    <a:lstStyle/>
                    <a:p>
                      <a:r>
                        <a:rPr lang="en-US" dirty="0"/>
                        <a:t>Depreciation</a:t>
                      </a:r>
                    </a:p>
                  </a:txBody>
                  <a:tcPr/>
                </a:tc>
                <a:tc>
                  <a:txBody>
                    <a:bodyPr/>
                    <a:lstStyle/>
                    <a:p>
                      <a:r>
                        <a:rPr lang="en-US"/>
                        <a:t>12</a:t>
                      </a:r>
                      <a:endParaRPr lang="en-US" dirty="0"/>
                    </a:p>
                  </a:txBody>
                  <a:tcPr/>
                </a:tc>
                <a:tc>
                  <a:txBody>
                    <a:bodyPr/>
                    <a:lstStyle/>
                    <a:p>
                      <a:r>
                        <a:rPr lang="en-US" dirty="0"/>
                        <a:t>12</a:t>
                      </a:r>
                    </a:p>
                  </a:txBody>
                  <a:tcPr/>
                </a:tc>
                <a:tc>
                  <a:txBody>
                    <a:bodyPr/>
                    <a:lstStyle/>
                    <a:p>
                      <a:r>
                        <a:rPr lang="en-US" dirty="0"/>
                        <a:t>12</a:t>
                      </a:r>
                    </a:p>
                  </a:txBody>
                  <a:tcPr/>
                </a:tc>
                <a:tc>
                  <a:txBody>
                    <a:bodyPr/>
                    <a:lstStyle/>
                    <a:p>
                      <a:r>
                        <a:rPr lang="en-US" dirty="0"/>
                        <a:t>12</a:t>
                      </a:r>
                    </a:p>
                  </a:txBody>
                  <a:tcPr/>
                </a:tc>
                <a:tc>
                  <a:txBody>
                    <a:bodyPr/>
                    <a:lstStyle/>
                    <a:p>
                      <a:r>
                        <a:rPr lang="en-US" dirty="0"/>
                        <a:t>12</a:t>
                      </a:r>
                    </a:p>
                  </a:txBody>
                  <a:tcPr/>
                </a:tc>
                <a:extLst>
                  <a:ext uri="{0D108BD9-81ED-4DB2-BD59-A6C34878D82A}">
                    <a16:rowId xmlns:a16="http://schemas.microsoft.com/office/drawing/2014/main" val="1267247541"/>
                  </a:ext>
                </a:extLst>
              </a:tr>
              <a:tr h="353426">
                <a:tc>
                  <a:txBody>
                    <a:bodyPr/>
                    <a:lstStyle/>
                    <a:p>
                      <a:r>
                        <a:rPr lang="en-US" dirty="0"/>
                        <a:t>Cap Ex</a:t>
                      </a:r>
                    </a:p>
                  </a:txBody>
                  <a:tcPr/>
                </a:tc>
                <a:tc>
                  <a:txBody>
                    <a:bodyPr/>
                    <a:lstStyle/>
                    <a:p>
                      <a:r>
                        <a:rPr lang="en-US" dirty="0"/>
                        <a:t>10</a:t>
                      </a:r>
                    </a:p>
                  </a:txBody>
                  <a:tcPr/>
                </a:tc>
                <a:tc>
                  <a:txBody>
                    <a:bodyPr/>
                    <a:lstStyle/>
                    <a:p>
                      <a:r>
                        <a:rPr lang="en-US" dirty="0"/>
                        <a:t>11</a:t>
                      </a:r>
                    </a:p>
                  </a:txBody>
                  <a:tcPr/>
                </a:tc>
                <a:tc>
                  <a:txBody>
                    <a:bodyPr/>
                    <a:lstStyle/>
                    <a:p>
                      <a:r>
                        <a:rPr lang="en-US" dirty="0"/>
                        <a:t>12</a:t>
                      </a:r>
                    </a:p>
                  </a:txBody>
                  <a:tcPr/>
                </a:tc>
                <a:tc>
                  <a:txBody>
                    <a:bodyPr/>
                    <a:lstStyle/>
                    <a:p>
                      <a:r>
                        <a:rPr lang="en-US" dirty="0"/>
                        <a:t>12</a:t>
                      </a:r>
                    </a:p>
                  </a:txBody>
                  <a:tcPr/>
                </a:tc>
                <a:tc>
                  <a:txBody>
                    <a:bodyPr/>
                    <a:lstStyle/>
                    <a:p>
                      <a:r>
                        <a:rPr lang="en-US" dirty="0"/>
                        <a:t>12</a:t>
                      </a:r>
                    </a:p>
                  </a:txBody>
                  <a:tcPr/>
                </a:tc>
                <a:extLst>
                  <a:ext uri="{0D108BD9-81ED-4DB2-BD59-A6C34878D82A}">
                    <a16:rowId xmlns:a16="http://schemas.microsoft.com/office/drawing/2014/main" val="1531342939"/>
                  </a:ext>
                </a:extLst>
              </a:tr>
              <a:tr h="353426">
                <a:tc gridSpan="6">
                  <a:txBody>
                    <a:bodyPr/>
                    <a:lstStyle/>
                    <a:p>
                      <a:pPr algn="ctr"/>
                      <a:r>
                        <a:rPr lang="en-US" dirty="0"/>
                        <a:t>Other Info</a:t>
                      </a:r>
                    </a:p>
                  </a:txBody>
                  <a:tcPr/>
                </a:tc>
                <a:tc hMerge="1">
                  <a:txBody>
                    <a:bodyPr/>
                    <a:lstStyle/>
                    <a:p>
                      <a:endParaRPr lang="en-US"/>
                    </a:p>
                  </a:txBody>
                  <a:tcPr/>
                </a:tc>
                <a:tc hMerge="1">
                  <a:txBody>
                    <a:bodyPr/>
                    <a:lstStyle/>
                    <a:p>
                      <a:pPr algn="ctr"/>
                      <a:endParaRPr lang="en-US" dirty="0"/>
                    </a:p>
                  </a:txBody>
                  <a:tcPr/>
                </a:tc>
                <a:tc hMerge="1">
                  <a:txBody>
                    <a:bodyPr/>
                    <a:lstStyle/>
                    <a:p>
                      <a:pPr algn="ctr"/>
                      <a:endParaRPr lang="en-US" dirty="0"/>
                    </a:p>
                  </a:txBody>
                  <a:tcPr/>
                </a:tc>
                <a:tc hMerge="1">
                  <a:txBody>
                    <a:bodyPr/>
                    <a:lstStyle/>
                    <a:p>
                      <a:pPr algn="ctr"/>
                      <a:endParaRPr lang="en-US" dirty="0"/>
                    </a:p>
                  </a:txBody>
                  <a:tcPr/>
                </a:tc>
                <a:tc hMerge="1">
                  <a:txBody>
                    <a:bodyPr/>
                    <a:lstStyle/>
                    <a:p>
                      <a:pPr algn="ctr"/>
                      <a:endParaRPr lang="en-US" dirty="0"/>
                    </a:p>
                  </a:txBody>
                  <a:tcPr/>
                </a:tc>
                <a:extLst>
                  <a:ext uri="{0D108BD9-81ED-4DB2-BD59-A6C34878D82A}">
                    <a16:rowId xmlns:a16="http://schemas.microsoft.com/office/drawing/2014/main" val="782652020"/>
                  </a:ext>
                </a:extLst>
              </a:tr>
              <a:tr h="353426">
                <a:tc>
                  <a:txBody>
                    <a:bodyPr/>
                    <a:lstStyle/>
                    <a:p>
                      <a:r>
                        <a:rPr lang="en-US" dirty="0"/>
                        <a:t>Tax Rate </a:t>
                      </a:r>
                    </a:p>
                  </a:txBody>
                  <a:tcPr/>
                </a:tc>
                <a:tc>
                  <a:txBody>
                    <a:bodyPr/>
                    <a:lstStyle/>
                    <a:p>
                      <a:r>
                        <a:rPr lang="en-US" dirty="0"/>
                        <a:t>21%</a:t>
                      </a:r>
                    </a:p>
                  </a:txBody>
                  <a:tcPr/>
                </a:tc>
                <a:tc>
                  <a:txBody>
                    <a:bodyPr/>
                    <a:lstStyle/>
                    <a:p>
                      <a:r>
                        <a:rPr lang="en-US" dirty="0"/>
                        <a:t>Discount Rate </a:t>
                      </a:r>
                    </a:p>
                  </a:txBody>
                  <a:tcPr/>
                </a:tc>
                <a:tc>
                  <a:txBody>
                    <a:bodyPr/>
                    <a:lstStyle/>
                    <a:p>
                      <a:r>
                        <a:rPr lang="en-US" dirty="0"/>
                        <a:t>10%</a:t>
                      </a:r>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39519326"/>
                  </a:ext>
                </a:extLst>
              </a:tr>
              <a:tr h="353426">
                <a:tc>
                  <a:txBody>
                    <a:bodyPr/>
                    <a:lstStyle/>
                    <a:p>
                      <a:r>
                        <a:rPr lang="en-US" dirty="0"/>
                        <a:t>Long Debt</a:t>
                      </a:r>
                    </a:p>
                  </a:txBody>
                  <a:tcPr/>
                </a:tc>
                <a:tc>
                  <a:txBody>
                    <a:bodyPr/>
                    <a:lstStyle/>
                    <a:p>
                      <a:r>
                        <a:rPr lang="en-US"/>
                        <a:t>400</a:t>
                      </a:r>
                      <a:endParaRPr lang="en-US" dirty="0"/>
                    </a:p>
                  </a:txBody>
                  <a:tcPr/>
                </a:tc>
                <a:tc>
                  <a:txBody>
                    <a:bodyPr/>
                    <a:lstStyle/>
                    <a:p>
                      <a:r>
                        <a:rPr lang="en-US" dirty="0"/>
                        <a:t>Terminal Growth</a:t>
                      </a:r>
                    </a:p>
                  </a:txBody>
                  <a:tcPr/>
                </a:tc>
                <a:tc>
                  <a:txBody>
                    <a:bodyPr/>
                    <a:lstStyle/>
                    <a:p>
                      <a:r>
                        <a:rPr lang="en-US" dirty="0"/>
                        <a:t>4%</a:t>
                      </a:r>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353868764"/>
                  </a:ext>
                </a:extLst>
              </a:tr>
              <a:tr h="353426">
                <a:tc>
                  <a:txBody>
                    <a:bodyPr/>
                    <a:lstStyle/>
                    <a:p>
                      <a:r>
                        <a:rPr lang="en-US" dirty="0"/>
                        <a:t>Pension Liability </a:t>
                      </a:r>
                    </a:p>
                  </a:txBody>
                  <a:tcPr/>
                </a:tc>
                <a:tc>
                  <a:txBody>
                    <a:bodyPr/>
                    <a:lstStyle/>
                    <a:p>
                      <a:r>
                        <a:rPr lang="en-US"/>
                        <a:t>200</a:t>
                      </a:r>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2295244151"/>
                  </a:ext>
                </a:extLst>
              </a:tr>
              <a:tr h="353426">
                <a:tc>
                  <a:txBody>
                    <a:bodyPr/>
                    <a:lstStyle/>
                    <a:p>
                      <a:r>
                        <a:rPr lang="en-US" dirty="0"/>
                        <a:t>Shares Out</a:t>
                      </a:r>
                    </a:p>
                  </a:txBody>
                  <a:tcPr/>
                </a:tc>
                <a:tc>
                  <a:txBody>
                    <a:bodyPr/>
                    <a:lstStyle/>
                    <a:p>
                      <a:r>
                        <a:rPr lang="en-US" dirty="0"/>
                        <a:t>50 million</a:t>
                      </a:r>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109986042"/>
                  </a:ext>
                </a:extLst>
              </a:tr>
            </a:tbl>
          </a:graphicData>
        </a:graphic>
      </p:graphicFrame>
    </p:spTree>
    <p:extLst>
      <p:ext uri="{BB962C8B-B14F-4D97-AF65-F5344CB8AC3E}">
        <p14:creationId xmlns:p14="http://schemas.microsoft.com/office/powerpoint/2010/main" val="18145247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a:t>Week 2 Slides (Chapter 6) FIN 3600 Adam Schor</a:t>
            </a:r>
          </a:p>
        </p:txBody>
      </p:sp>
      <p:sp>
        <p:nvSpPr>
          <p:cNvPr id="6" name="TextBox 5"/>
          <p:cNvSpPr txBox="1"/>
          <p:nvPr/>
        </p:nvSpPr>
        <p:spPr>
          <a:xfrm>
            <a:off x="539931" y="478970"/>
            <a:ext cx="9945189" cy="646331"/>
          </a:xfrm>
          <a:prstGeom prst="rect">
            <a:avLst/>
          </a:prstGeom>
          <a:noFill/>
        </p:spPr>
        <p:txBody>
          <a:bodyPr wrap="square" rtlCol="0">
            <a:spAutoFit/>
          </a:bodyPr>
          <a:lstStyle/>
          <a:p>
            <a:r>
              <a:rPr lang="en-US" sz="3600" dirty="0"/>
              <a:t>Using Valuation Ratios</a:t>
            </a:r>
          </a:p>
        </p:txBody>
      </p:sp>
      <p:sp>
        <p:nvSpPr>
          <p:cNvPr id="7" name="TextBox 6"/>
          <p:cNvSpPr txBox="1"/>
          <p:nvPr/>
        </p:nvSpPr>
        <p:spPr>
          <a:xfrm>
            <a:off x="539931" y="1485305"/>
            <a:ext cx="11277600" cy="5386090"/>
          </a:xfrm>
          <a:prstGeom prst="rect">
            <a:avLst/>
          </a:prstGeom>
          <a:noFill/>
        </p:spPr>
        <p:txBody>
          <a:bodyPr wrap="square" rtlCol="0">
            <a:spAutoFit/>
          </a:bodyPr>
          <a:lstStyle/>
          <a:p>
            <a:pPr marL="285750" indent="-285750">
              <a:buFont typeface="Arial" panose="020B0604020202020204" pitchFamily="34" charset="0"/>
              <a:buChar char="•"/>
            </a:pPr>
            <a:r>
              <a:rPr lang="en-US" sz="3600" dirty="0"/>
              <a:t>Often stocks trade in terms of the ratio of price/earnings, price/book, EV/FCF, EV/Sales, among others*</a:t>
            </a:r>
          </a:p>
          <a:p>
            <a:pPr marL="285750" indent="-285750">
              <a:buFont typeface="Arial" panose="020B0604020202020204" pitchFamily="34" charset="0"/>
              <a:buChar char="•"/>
            </a:pPr>
            <a:r>
              <a:rPr lang="en-US" sz="3600" dirty="0"/>
              <a:t>These do not replace our valuation models. They are short-hand approximations</a:t>
            </a:r>
          </a:p>
          <a:p>
            <a:pPr marL="285750" indent="-285750">
              <a:buFont typeface="Arial" panose="020B0604020202020204" pitchFamily="34" charset="0"/>
              <a:buChar char="•"/>
            </a:pPr>
            <a:r>
              <a:rPr lang="en-US" sz="3600" dirty="0"/>
              <a:t>We can use our valuation models and compare the outcome to similar companies, to the market or to history to test it</a:t>
            </a:r>
          </a:p>
          <a:p>
            <a:pPr marL="285750" indent="-285750">
              <a:buFont typeface="Arial" panose="020B0604020202020204" pitchFamily="34" charset="0"/>
              <a:buChar char="•"/>
            </a:pPr>
            <a:endParaRPr lang="en-US" sz="3600" dirty="0"/>
          </a:p>
          <a:p>
            <a:r>
              <a:rPr lang="en-US" sz="2000" dirty="0"/>
              <a:t>*</a:t>
            </a:r>
            <a:r>
              <a:rPr lang="en-US" sz="2000" i="1" dirty="0"/>
              <a:t>The book mentions Price/Sales. That is wrong and not a useful valuation ratio. </a:t>
            </a:r>
            <a:endParaRPr lang="en-US" sz="2000" dirty="0"/>
          </a:p>
          <a:p>
            <a:endParaRPr lang="en-US" sz="3600" dirty="0"/>
          </a:p>
        </p:txBody>
      </p:sp>
    </p:spTree>
    <p:extLst>
      <p:ext uri="{BB962C8B-B14F-4D97-AF65-F5344CB8AC3E}">
        <p14:creationId xmlns:p14="http://schemas.microsoft.com/office/powerpoint/2010/main" val="10358853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Week 2 Slides (Chapter 6) FIN 3600 Adam Schor</a:t>
            </a:r>
          </a:p>
        </p:txBody>
      </p:sp>
      <mc:AlternateContent xmlns:mc="http://schemas.openxmlformats.org/markup-compatibility/2006" xmlns:a14="http://schemas.microsoft.com/office/drawing/2010/main">
        <mc:Choice Requires="a14">
          <p:sp>
            <p:nvSpPr>
              <p:cNvPr id="4" name="TextBox 3"/>
              <p:cNvSpPr txBox="1"/>
              <p:nvPr/>
            </p:nvSpPr>
            <p:spPr>
              <a:xfrm>
                <a:off x="687977" y="1070569"/>
                <a:ext cx="2329543" cy="882165"/>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𝑃</m:t>
                      </m:r>
                      <m:r>
                        <a:rPr lang="en-US" sz="2800" b="0" i="1" smtClean="0">
                          <a:latin typeface="Cambria Math" panose="02040503050406030204" pitchFamily="18" charset="0"/>
                        </a:rPr>
                        <m:t>=</m:t>
                      </m:r>
                      <m:f>
                        <m:fPr>
                          <m:ctrlPr>
                            <a:rPr lang="en-US" sz="2800" b="0" i="1" smtClean="0">
                              <a:latin typeface="Cambria Math" panose="02040503050406030204" pitchFamily="18" charset="0"/>
                            </a:rPr>
                          </m:ctrlPr>
                        </m:fPr>
                        <m:num>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𝐷</m:t>
                              </m:r>
                            </m:e>
                            <m:sub>
                              <m:r>
                                <a:rPr lang="en-US" sz="2800" b="0" i="1" smtClean="0">
                                  <a:latin typeface="Cambria Math" panose="02040503050406030204" pitchFamily="18" charset="0"/>
                                </a:rPr>
                                <m:t>1</m:t>
                              </m:r>
                            </m:sub>
                          </m:sSub>
                        </m:num>
                        <m:den>
                          <m:r>
                            <a:rPr lang="en-US" sz="2800" b="0" i="1" smtClean="0">
                              <a:latin typeface="Cambria Math" panose="02040503050406030204" pitchFamily="18" charset="0"/>
                            </a:rPr>
                            <m:t>𝑘</m:t>
                          </m:r>
                          <m:r>
                            <a:rPr lang="en-US" sz="2800" b="0" i="1" smtClean="0">
                              <a:latin typeface="Cambria Math" panose="02040503050406030204" pitchFamily="18" charset="0"/>
                            </a:rPr>
                            <m:t>−</m:t>
                          </m:r>
                          <m:r>
                            <a:rPr lang="en-US" sz="2800" b="0" i="1" smtClean="0">
                              <a:latin typeface="Cambria Math" panose="02040503050406030204" pitchFamily="18" charset="0"/>
                            </a:rPr>
                            <m:t>𝑔</m:t>
                          </m:r>
                        </m:den>
                      </m:f>
                    </m:oMath>
                  </m:oMathPara>
                </a14:m>
                <a:endParaRPr lang="en-US" sz="2800" dirty="0"/>
              </a:p>
            </p:txBody>
          </p:sp>
        </mc:Choice>
        <mc:Fallback xmlns="">
          <p:sp>
            <p:nvSpPr>
              <p:cNvPr id="4" name="TextBox 3"/>
              <p:cNvSpPr txBox="1">
                <a:spLocks noRot="1" noChangeAspect="1" noMove="1" noResize="1" noEditPoints="1" noAdjustHandles="1" noChangeArrowheads="1" noChangeShapeType="1" noTextEdit="1"/>
              </p:cNvSpPr>
              <p:nvPr/>
            </p:nvSpPr>
            <p:spPr>
              <a:xfrm>
                <a:off x="687977" y="1070569"/>
                <a:ext cx="2329543" cy="882165"/>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684707" y="2172368"/>
                <a:ext cx="3233059" cy="882165"/>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𝑃</m:t>
                      </m:r>
                      <m:r>
                        <a:rPr lang="en-US" sz="2800" b="0" i="1" smtClean="0">
                          <a:latin typeface="Cambria Math" panose="02040503050406030204" pitchFamily="18" charset="0"/>
                        </a:rPr>
                        <m:t>=</m:t>
                      </m:r>
                      <m:f>
                        <m:fPr>
                          <m:ctrlPr>
                            <a:rPr lang="en-US" sz="2800" b="0" i="1" smtClean="0">
                              <a:latin typeface="Cambria Math" panose="02040503050406030204" pitchFamily="18" charset="0"/>
                            </a:rPr>
                          </m:ctrlPr>
                        </m:fPr>
                        <m:num>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𝐸</m:t>
                              </m:r>
                            </m:e>
                            <m:sub>
                              <m:r>
                                <a:rPr lang="en-US" sz="2800" b="0" i="1" smtClean="0">
                                  <a:latin typeface="Cambria Math" panose="02040503050406030204" pitchFamily="18" charset="0"/>
                                </a:rPr>
                                <m:t>1</m:t>
                              </m:r>
                            </m:sub>
                          </m:sSub>
                          <m:r>
                            <a:rPr lang="en-US" sz="2800" b="0" i="1" smtClean="0">
                              <a:latin typeface="Cambria Math" panose="02040503050406030204" pitchFamily="18" charset="0"/>
                            </a:rPr>
                            <m:t>∗</m:t>
                          </m:r>
                          <m:r>
                            <a:rPr lang="en-US" sz="2800" b="0" i="1" smtClean="0">
                              <a:latin typeface="Cambria Math" panose="02040503050406030204" pitchFamily="18" charset="0"/>
                            </a:rPr>
                            <m:t>𝑝𝑎𝑦𝑜𝑢𝑡</m:t>
                          </m:r>
                        </m:num>
                        <m:den>
                          <m:r>
                            <a:rPr lang="en-US" sz="2800" b="0" i="1" smtClean="0">
                              <a:latin typeface="Cambria Math" panose="02040503050406030204" pitchFamily="18" charset="0"/>
                            </a:rPr>
                            <m:t>𝑘</m:t>
                          </m:r>
                          <m:r>
                            <a:rPr lang="en-US" sz="2800" b="0" i="1" smtClean="0">
                              <a:latin typeface="Cambria Math" panose="02040503050406030204" pitchFamily="18" charset="0"/>
                            </a:rPr>
                            <m:t>−</m:t>
                          </m:r>
                          <m:r>
                            <a:rPr lang="en-US" sz="2800" b="0" i="1" smtClean="0">
                              <a:latin typeface="Cambria Math" panose="02040503050406030204" pitchFamily="18" charset="0"/>
                            </a:rPr>
                            <m:t>𝑔</m:t>
                          </m:r>
                        </m:den>
                      </m:f>
                    </m:oMath>
                  </m:oMathPara>
                </a14:m>
                <a:endParaRPr lang="en-US" sz="2800" dirty="0"/>
              </a:p>
            </p:txBody>
          </p:sp>
        </mc:Choice>
        <mc:Fallback xmlns="">
          <p:sp>
            <p:nvSpPr>
              <p:cNvPr id="6" name="TextBox 5"/>
              <p:cNvSpPr txBox="1">
                <a:spLocks noRot="1" noChangeAspect="1" noMove="1" noResize="1" noEditPoints="1" noAdjustHandles="1" noChangeArrowheads="1" noChangeShapeType="1" noTextEdit="1"/>
              </p:cNvSpPr>
              <p:nvPr/>
            </p:nvSpPr>
            <p:spPr>
              <a:xfrm>
                <a:off x="684707" y="2172368"/>
                <a:ext cx="3233059" cy="882165"/>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809897" y="3402314"/>
                <a:ext cx="2207623" cy="882165"/>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2800" b="0" i="1" dirty="0" smtClean="0">
                              <a:latin typeface="Cambria Math" panose="02040503050406030204" pitchFamily="18" charset="0"/>
                            </a:rPr>
                          </m:ctrlPr>
                        </m:fPr>
                        <m:num>
                          <m:r>
                            <a:rPr lang="en-US" sz="2800" b="0" i="1" dirty="0" smtClean="0">
                              <a:latin typeface="Cambria Math" panose="02040503050406030204" pitchFamily="18" charset="0"/>
                            </a:rPr>
                            <m:t>𝑃</m:t>
                          </m:r>
                        </m:num>
                        <m:den>
                          <m:r>
                            <a:rPr lang="en-US" sz="2800" b="0" i="1" dirty="0" smtClean="0">
                              <a:latin typeface="Cambria Math" panose="02040503050406030204" pitchFamily="18" charset="0"/>
                            </a:rPr>
                            <m:t>𝐸</m:t>
                          </m:r>
                        </m:den>
                      </m:f>
                      <m:r>
                        <a:rPr lang="en-US" sz="2800" b="0" i="1" smtClean="0">
                          <a:latin typeface="Cambria Math" panose="02040503050406030204" pitchFamily="18" charset="0"/>
                        </a:rPr>
                        <m:t>=</m:t>
                      </m:r>
                      <m:f>
                        <m:fPr>
                          <m:ctrlPr>
                            <a:rPr lang="en-US" sz="2800" b="0" i="1" smtClean="0">
                              <a:latin typeface="Cambria Math" panose="02040503050406030204" pitchFamily="18" charset="0"/>
                            </a:rPr>
                          </m:ctrlPr>
                        </m:fPr>
                        <m:num>
                          <m:r>
                            <a:rPr lang="en-US" sz="2800" b="0" i="1" smtClean="0">
                              <a:latin typeface="Cambria Math" panose="02040503050406030204" pitchFamily="18" charset="0"/>
                            </a:rPr>
                            <m:t>𝑝𝑎𝑦𝑜𝑢𝑡</m:t>
                          </m:r>
                        </m:num>
                        <m:den>
                          <m:r>
                            <a:rPr lang="en-US" sz="2800" b="0" i="1" smtClean="0">
                              <a:latin typeface="Cambria Math" panose="02040503050406030204" pitchFamily="18" charset="0"/>
                            </a:rPr>
                            <m:t>𝑘</m:t>
                          </m:r>
                          <m:r>
                            <a:rPr lang="en-US" sz="2800" b="0" i="1" smtClean="0">
                              <a:latin typeface="Cambria Math" panose="02040503050406030204" pitchFamily="18" charset="0"/>
                            </a:rPr>
                            <m:t>−</m:t>
                          </m:r>
                          <m:r>
                            <a:rPr lang="en-US" sz="2800" b="0" i="1" smtClean="0">
                              <a:latin typeface="Cambria Math" panose="02040503050406030204" pitchFamily="18" charset="0"/>
                            </a:rPr>
                            <m:t>𝑔</m:t>
                          </m:r>
                        </m:den>
                      </m:f>
                    </m:oMath>
                  </m:oMathPara>
                </a14:m>
                <a:endParaRPr lang="en-US" sz="2800" dirty="0"/>
              </a:p>
            </p:txBody>
          </p:sp>
        </mc:Choice>
        <mc:Fallback xmlns="">
          <p:sp>
            <p:nvSpPr>
              <p:cNvPr id="7" name="TextBox 6"/>
              <p:cNvSpPr txBox="1">
                <a:spLocks noRot="1" noChangeAspect="1" noMove="1" noResize="1" noEditPoints="1" noAdjustHandles="1" noChangeArrowheads="1" noChangeShapeType="1" noTextEdit="1"/>
              </p:cNvSpPr>
              <p:nvPr/>
            </p:nvSpPr>
            <p:spPr>
              <a:xfrm>
                <a:off x="809897" y="3402314"/>
                <a:ext cx="2207623" cy="882165"/>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687977" y="4675103"/>
                <a:ext cx="2207623" cy="884986"/>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2800" b="0" i="1" dirty="0" smtClean="0">
                              <a:latin typeface="Cambria Math" panose="02040503050406030204" pitchFamily="18" charset="0"/>
                            </a:rPr>
                          </m:ctrlPr>
                        </m:fPr>
                        <m:num>
                          <m:r>
                            <a:rPr lang="en-US" sz="2800" b="0" i="1" dirty="0" smtClean="0">
                              <a:latin typeface="Cambria Math" panose="02040503050406030204" pitchFamily="18" charset="0"/>
                            </a:rPr>
                            <m:t>𝑃</m:t>
                          </m:r>
                        </m:num>
                        <m:den>
                          <m:r>
                            <a:rPr lang="en-US" sz="2800" b="0" i="1" dirty="0" smtClean="0">
                              <a:latin typeface="Cambria Math" panose="02040503050406030204" pitchFamily="18" charset="0"/>
                            </a:rPr>
                            <m:t>𝐸</m:t>
                          </m:r>
                        </m:den>
                      </m:f>
                      <m:r>
                        <a:rPr lang="en-US" sz="2800" b="0" i="1" smtClean="0">
                          <a:latin typeface="Cambria Math" panose="02040503050406030204" pitchFamily="18" charset="0"/>
                        </a:rPr>
                        <m:t>=</m:t>
                      </m:r>
                      <m:f>
                        <m:fPr>
                          <m:ctrlPr>
                            <a:rPr lang="en-US" sz="2800" b="0" i="1" smtClean="0">
                              <a:latin typeface="Cambria Math" panose="02040503050406030204" pitchFamily="18" charset="0"/>
                            </a:rPr>
                          </m:ctrlPr>
                        </m:fPr>
                        <m:num>
                          <m:r>
                            <a:rPr lang="en-US" sz="2800" b="0" i="1" smtClean="0">
                              <a:latin typeface="Cambria Math" panose="02040503050406030204" pitchFamily="18" charset="0"/>
                            </a:rPr>
                            <m:t>1</m:t>
                          </m:r>
                        </m:num>
                        <m:den>
                          <m:r>
                            <a:rPr lang="en-US" sz="2800" b="0" i="1" smtClean="0">
                              <a:latin typeface="Cambria Math" panose="02040503050406030204" pitchFamily="18" charset="0"/>
                            </a:rPr>
                            <m:t>𝑘</m:t>
                          </m:r>
                          <m:r>
                            <a:rPr lang="en-US" sz="2800" b="0" i="1" smtClean="0">
                              <a:latin typeface="Cambria Math" panose="02040503050406030204" pitchFamily="18" charset="0"/>
                            </a:rPr>
                            <m:t>−</m:t>
                          </m:r>
                          <m:r>
                            <a:rPr lang="en-US" sz="2800" b="0" i="1" smtClean="0">
                              <a:latin typeface="Cambria Math" panose="02040503050406030204" pitchFamily="18" charset="0"/>
                            </a:rPr>
                            <m:t>𝑔</m:t>
                          </m:r>
                        </m:den>
                      </m:f>
                    </m:oMath>
                  </m:oMathPara>
                </a14:m>
                <a:endParaRPr lang="en-US" sz="2800" dirty="0"/>
              </a:p>
            </p:txBody>
          </p:sp>
        </mc:Choice>
        <mc:Fallback xmlns="">
          <p:sp>
            <p:nvSpPr>
              <p:cNvPr id="8" name="TextBox 7"/>
              <p:cNvSpPr txBox="1">
                <a:spLocks noRot="1" noChangeAspect="1" noMove="1" noResize="1" noEditPoints="1" noAdjustHandles="1" noChangeArrowheads="1" noChangeShapeType="1" noTextEdit="1"/>
              </p:cNvSpPr>
              <p:nvPr/>
            </p:nvSpPr>
            <p:spPr>
              <a:xfrm>
                <a:off x="687977" y="4675103"/>
                <a:ext cx="2207623" cy="884986"/>
              </a:xfrm>
              <a:prstGeom prst="rect">
                <a:avLst/>
              </a:prstGeom>
              <a:blipFill>
                <a:blip r:embed="rId6"/>
                <a:stretch>
                  <a:fillRect/>
                </a:stretch>
              </a:blipFill>
            </p:spPr>
            <p:txBody>
              <a:bodyPr/>
              <a:lstStyle/>
              <a:p>
                <a:r>
                  <a:rPr lang="en-US">
                    <a:noFill/>
                  </a:rPr>
                  <a:t> </a:t>
                </a:r>
              </a:p>
            </p:txBody>
          </p:sp>
        </mc:Fallback>
      </mc:AlternateContent>
      <p:sp>
        <p:nvSpPr>
          <p:cNvPr id="9" name="TextBox 8"/>
          <p:cNvSpPr txBox="1"/>
          <p:nvPr/>
        </p:nvSpPr>
        <p:spPr>
          <a:xfrm>
            <a:off x="687977" y="296091"/>
            <a:ext cx="9962606" cy="646331"/>
          </a:xfrm>
          <a:prstGeom prst="rect">
            <a:avLst/>
          </a:prstGeom>
          <a:noFill/>
        </p:spPr>
        <p:txBody>
          <a:bodyPr wrap="square" rtlCol="0">
            <a:spAutoFit/>
          </a:bodyPr>
          <a:lstStyle/>
          <a:p>
            <a:r>
              <a:rPr lang="en-US" sz="3600" dirty="0"/>
              <a:t>P/E and the DDM</a:t>
            </a:r>
          </a:p>
        </p:txBody>
      </p:sp>
      <p:graphicFrame>
        <p:nvGraphicFramePr>
          <p:cNvPr id="10" name="Chart 9"/>
          <p:cNvGraphicFramePr>
            <a:graphicFrameLocks/>
          </p:cNvGraphicFramePr>
          <p:nvPr>
            <p:extLst>
              <p:ext uri="{D42A27DB-BD31-4B8C-83A1-F6EECF244321}">
                <p14:modId xmlns:p14="http://schemas.microsoft.com/office/powerpoint/2010/main" val="1446474231"/>
              </p:ext>
            </p:extLst>
          </p:nvPr>
        </p:nvGraphicFramePr>
        <p:xfrm>
          <a:off x="7446916" y="859263"/>
          <a:ext cx="4231277" cy="3815839"/>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2" name="Table 11"/>
          <p:cNvGraphicFramePr>
            <a:graphicFrameLocks noGrp="1"/>
          </p:cNvGraphicFramePr>
          <p:nvPr>
            <p:extLst>
              <p:ext uri="{D42A27DB-BD31-4B8C-83A1-F6EECF244321}">
                <p14:modId xmlns:p14="http://schemas.microsoft.com/office/powerpoint/2010/main" val="848689506"/>
              </p:ext>
            </p:extLst>
          </p:nvPr>
        </p:nvGraphicFramePr>
        <p:xfrm>
          <a:off x="5522864" y="1284222"/>
          <a:ext cx="2045972" cy="3209400"/>
        </p:xfrm>
        <a:graphic>
          <a:graphicData uri="http://schemas.openxmlformats.org/drawingml/2006/table">
            <a:tbl>
              <a:tblPr>
                <a:tableStyleId>{5C22544A-7EE6-4342-B048-85BDC9FD1C3A}</a:tableStyleId>
              </a:tblPr>
              <a:tblGrid>
                <a:gridCol w="1022986">
                  <a:extLst>
                    <a:ext uri="{9D8B030D-6E8A-4147-A177-3AD203B41FA5}">
                      <a16:colId xmlns:a16="http://schemas.microsoft.com/office/drawing/2014/main" val="1375112282"/>
                    </a:ext>
                  </a:extLst>
                </a:gridCol>
                <a:gridCol w="1022986">
                  <a:extLst>
                    <a:ext uri="{9D8B030D-6E8A-4147-A177-3AD203B41FA5}">
                      <a16:colId xmlns:a16="http://schemas.microsoft.com/office/drawing/2014/main" val="3703640084"/>
                    </a:ext>
                  </a:extLst>
                </a:gridCol>
              </a:tblGrid>
              <a:tr h="267450">
                <a:tc gridSpan="2">
                  <a:txBody>
                    <a:bodyPr/>
                    <a:lstStyle/>
                    <a:p>
                      <a:pPr algn="l" fontAlgn="b"/>
                      <a:r>
                        <a:rPr lang="en-US" sz="1100" u="none" strike="noStrike">
                          <a:effectLst/>
                        </a:rPr>
                        <a:t>Assume k = 10%</a:t>
                      </a:r>
                      <a:endParaRPr lang="en-US" sz="1100" b="0" i="0" u="none" strike="noStrike">
                        <a:solidFill>
                          <a:srgbClr val="000000"/>
                        </a:solidFill>
                        <a:effectLst/>
                        <a:latin typeface="Calibri" panose="020F0502020204030204" pitchFamily="34" charset="0"/>
                      </a:endParaRPr>
                    </a:p>
                  </a:txBody>
                  <a:tcPr marL="7620" marR="7620" marT="7620" marB="0" anchor="b"/>
                </a:tc>
                <a:tc hMerge="1">
                  <a:txBody>
                    <a:bodyPr/>
                    <a:lstStyle/>
                    <a:p>
                      <a:endParaRPr lang="en-US"/>
                    </a:p>
                  </a:txBody>
                  <a:tcPr/>
                </a:tc>
                <a:extLst>
                  <a:ext uri="{0D108BD9-81ED-4DB2-BD59-A6C34878D82A}">
                    <a16:rowId xmlns:a16="http://schemas.microsoft.com/office/drawing/2014/main" val="1879629436"/>
                  </a:ext>
                </a:extLst>
              </a:tr>
              <a:tr h="267450">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02032277"/>
                  </a:ext>
                </a:extLst>
              </a:tr>
              <a:tr h="267450">
                <a:tc>
                  <a:txBody>
                    <a:bodyPr/>
                    <a:lstStyle/>
                    <a:p>
                      <a:pPr algn="ctr" fontAlgn="b"/>
                      <a:r>
                        <a:rPr lang="en-US" sz="1100" u="none" strike="noStrike" dirty="0">
                          <a:effectLst/>
                        </a:rPr>
                        <a:t>g</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u="none" strike="noStrike" dirty="0">
                          <a:effectLst/>
                        </a:rPr>
                        <a:t>P/E</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2408679499"/>
                  </a:ext>
                </a:extLst>
              </a:tr>
              <a:tr h="267450">
                <a:tc>
                  <a:txBody>
                    <a:bodyPr/>
                    <a:lstStyle/>
                    <a:p>
                      <a:pPr algn="ctr" fontAlgn="b"/>
                      <a:r>
                        <a:rPr lang="en-US" sz="1100" u="none" strike="noStrike" dirty="0">
                          <a:effectLst/>
                        </a:rPr>
                        <a:t>9%</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u="none" strike="noStrike">
                          <a:effectLst/>
                        </a:rPr>
                        <a:t>    100.00 </a:t>
                      </a:r>
                      <a:endParaRPr lang="en-US" sz="1100" b="0" i="0" u="none" strike="noStrike">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312351623"/>
                  </a:ext>
                </a:extLst>
              </a:tr>
              <a:tr h="267450">
                <a:tc>
                  <a:txBody>
                    <a:bodyPr/>
                    <a:lstStyle/>
                    <a:p>
                      <a:pPr algn="ctr" fontAlgn="b"/>
                      <a:r>
                        <a:rPr lang="en-US" sz="1100" u="none" strike="noStrike" dirty="0">
                          <a:effectLst/>
                        </a:rPr>
                        <a:t>8%</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u="none" strike="noStrike">
                          <a:effectLst/>
                        </a:rPr>
                        <a:t>       50.00 </a:t>
                      </a:r>
                      <a:endParaRPr lang="en-US" sz="1100" b="0" i="0" u="none" strike="noStrike">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3279671926"/>
                  </a:ext>
                </a:extLst>
              </a:tr>
              <a:tr h="267450">
                <a:tc>
                  <a:txBody>
                    <a:bodyPr/>
                    <a:lstStyle/>
                    <a:p>
                      <a:pPr algn="ctr" fontAlgn="b"/>
                      <a:r>
                        <a:rPr lang="en-US" sz="1100" u="none" strike="noStrike">
                          <a:effectLst/>
                        </a:rPr>
                        <a:t>7%</a:t>
                      </a:r>
                      <a:endParaRPr lang="en-US"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u="none" strike="noStrike" dirty="0">
                          <a:effectLst/>
                        </a:rPr>
                        <a:t>       33.33 </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2354691426"/>
                  </a:ext>
                </a:extLst>
              </a:tr>
              <a:tr h="267450">
                <a:tc>
                  <a:txBody>
                    <a:bodyPr/>
                    <a:lstStyle/>
                    <a:p>
                      <a:pPr algn="ctr" fontAlgn="b"/>
                      <a:r>
                        <a:rPr lang="en-US" sz="1100" u="none" strike="noStrike">
                          <a:effectLst/>
                        </a:rPr>
                        <a:t>6%</a:t>
                      </a:r>
                      <a:endParaRPr lang="en-US"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u="none" strike="noStrike" dirty="0">
                          <a:effectLst/>
                        </a:rPr>
                        <a:t>       25.00 </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3527666446"/>
                  </a:ext>
                </a:extLst>
              </a:tr>
              <a:tr h="267450">
                <a:tc>
                  <a:txBody>
                    <a:bodyPr/>
                    <a:lstStyle/>
                    <a:p>
                      <a:pPr algn="ctr" fontAlgn="b"/>
                      <a:r>
                        <a:rPr lang="en-US" sz="1100" u="none" strike="noStrike">
                          <a:effectLst/>
                        </a:rPr>
                        <a:t>5%</a:t>
                      </a:r>
                      <a:endParaRPr lang="en-US"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u="none" strike="noStrike" dirty="0">
                          <a:effectLst/>
                        </a:rPr>
                        <a:t>       20.00 </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309410757"/>
                  </a:ext>
                </a:extLst>
              </a:tr>
              <a:tr h="267450">
                <a:tc>
                  <a:txBody>
                    <a:bodyPr/>
                    <a:lstStyle/>
                    <a:p>
                      <a:pPr algn="ctr" fontAlgn="b"/>
                      <a:r>
                        <a:rPr lang="en-US" sz="1100" u="none" strike="noStrike">
                          <a:effectLst/>
                        </a:rPr>
                        <a:t>4%</a:t>
                      </a:r>
                      <a:endParaRPr lang="en-US"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u="none" strike="noStrike" dirty="0">
                          <a:effectLst/>
                        </a:rPr>
                        <a:t>       16.67 </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3590816314"/>
                  </a:ext>
                </a:extLst>
              </a:tr>
              <a:tr h="267450">
                <a:tc>
                  <a:txBody>
                    <a:bodyPr/>
                    <a:lstStyle/>
                    <a:p>
                      <a:pPr algn="ctr" fontAlgn="b"/>
                      <a:r>
                        <a:rPr lang="en-US" sz="1100" u="none" strike="noStrike">
                          <a:effectLst/>
                        </a:rPr>
                        <a:t>3%</a:t>
                      </a:r>
                      <a:endParaRPr lang="en-US"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u="none" strike="noStrike" dirty="0">
                          <a:effectLst/>
                        </a:rPr>
                        <a:t>       14.29 </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2909354275"/>
                  </a:ext>
                </a:extLst>
              </a:tr>
              <a:tr h="267450">
                <a:tc>
                  <a:txBody>
                    <a:bodyPr/>
                    <a:lstStyle/>
                    <a:p>
                      <a:pPr algn="ctr" fontAlgn="b"/>
                      <a:r>
                        <a:rPr lang="en-US" sz="1100" u="none" strike="noStrike" dirty="0">
                          <a:effectLst/>
                        </a:rPr>
                        <a:t>2%</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u="none" strike="noStrike" dirty="0">
                          <a:effectLst/>
                        </a:rPr>
                        <a:t>       12.50 </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4117884178"/>
                  </a:ext>
                </a:extLst>
              </a:tr>
              <a:tr h="267450">
                <a:tc>
                  <a:txBody>
                    <a:bodyPr/>
                    <a:lstStyle/>
                    <a:p>
                      <a:pPr algn="ct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u="none" strike="noStrike" dirty="0">
                          <a:effectLst/>
                        </a:rPr>
                        <a:t>       11.11 </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3501014005"/>
                  </a:ext>
                </a:extLst>
              </a:tr>
            </a:tbl>
          </a:graphicData>
        </a:graphic>
      </p:graphicFrame>
    </p:spTree>
    <p:extLst>
      <p:ext uri="{BB962C8B-B14F-4D97-AF65-F5344CB8AC3E}">
        <p14:creationId xmlns:p14="http://schemas.microsoft.com/office/powerpoint/2010/main" val="28461822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3840" y="18700"/>
            <a:ext cx="10515600" cy="1325563"/>
          </a:xfrm>
        </p:spPr>
        <p:txBody>
          <a:bodyPr/>
          <a:lstStyle/>
          <a:p>
            <a:r>
              <a:rPr lang="en-US" dirty="0"/>
              <a:t>How to tie growth, risk and time</a:t>
            </a:r>
          </a:p>
        </p:txBody>
      </p:sp>
      <p:sp>
        <p:nvSpPr>
          <p:cNvPr id="3" name="Footer Placeholder 2"/>
          <p:cNvSpPr>
            <a:spLocks noGrp="1"/>
          </p:cNvSpPr>
          <p:nvPr>
            <p:ph type="ftr" sz="quarter" idx="11"/>
          </p:nvPr>
        </p:nvSpPr>
        <p:spPr/>
        <p:txBody>
          <a:bodyPr/>
          <a:lstStyle/>
          <a:p>
            <a:r>
              <a:rPr lang="en-US"/>
              <a:t>Week 2 Slides (Chapter 6) FIN 3600 Adam Schor</a:t>
            </a:r>
          </a:p>
        </p:txBody>
      </p:sp>
      <p:sp>
        <p:nvSpPr>
          <p:cNvPr id="4" name="TextBox 3"/>
          <p:cNvSpPr txBox="1"/>
          <p:nvPr/>
        </p:nvSpPr>
        <p:spPr>
          <a:xfrm>
            <a:off x="243840" y="1097281"/>
            <a:ext cx="11826240" cy="2308324"/>
          </a:xfrm>
          <a:prstGeom prst="rect">
            <a:avLst/>
          </a:prstGeom>
          <a:noFill/>
        </p:spPr>
        <p:txBody>
          <a:bodyPr wrap="square" rtlCol="0">
            <a:spAutoFit/>
          </a:bodyPr>
          <a:lstStyle/>
          <a:p>
            <a:r>
              <a:rPr lang="en-US" sz="2400" dirty="0"/>
              <a:t>Assume:</a:t>
            </a:r>
          </a:p>
          <a:p>
            <a:pPr marL="285750" indent="-285750">
              <a:buFont typeface="Arial" panose="020B0604020202020204" pitchFamily="34" charset="0"/>
              <a:buChar char="•"/>
            </a:pPr>
            <a:r>
              <a:rPr lang="en-US" sz="2400" dirty="0"/>
              <a:t>A company grows faster than the market for time T. Then it returns to an average market level of growth. All companies must do this</a:t>
            </a:r>
          </a:p>
          <a:p>
            <a:pPr marL="285750" indent="-285750">
              <a:buFont typeface="Arial" panose="020B0604020202020204" pitchFamily="34" charset="0"/>
              <a:buChar char="•"/>
            </a:pPr>
            <a:r>
              <a:rPr lang="en-US" sz="2400" dirty="0"/>
              <a:t>At time T, when the company is normal, the stock will have a market multiple of M</a:t>
            </a:r>
          </a:p>
          <a:p>
            <a:pPr marL="285750" indent="-285750">
              <a:buFont typeface="Arial" panose="020B0604020202020204" pitchFamily="34" charset="0"/>
              <a:buChar char="•"/>
            </a:pPr>
            <a:r>
              <a:rPr lang="en-US" sz="2400" dirty="0"/>
              <a:t>Assume no dividends until Time T and then 100% payout. (Simplifying, not crucial assumption. Remember dividend irrelevance.)</a:t>
            </a:r>
          </a:p>
        </p:txBody>
      </p:sp>
      <mc:AlternateContent xmlns:mc="http://schemas.openxmlformats.org/markup-compatibility/2006" xmlns:a14="http://schemas.microsoft.com/office/drawing/2010/main">
        <mc:Choice Requires="a14">
          <p:sp>
            <p:nvSpPr>
              <p:cNvPr id="6" name="Rectangle 5"/>
              <p:cNvSpPr/>
              <p:nvPr/>
            </p:nvSpPr>
            <p:spPr>
              <a:xfrm>
                <a:off x="687977" y="3942804"/>
                <a:ext cx="4972345" cy="894476"/>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𝑃</m:t>
                      </m:r>
                      <m:r>
                        <a:rPr lang="en-US" sz="2400" b="0" i="1" smtClean="0">
                          <a:latin typeface="Cambria Math" panose="02040503050406030204" pitchFamily="18" charset="0"/>
                        </a:rPr>
                        <m:t>= </m:t>
                      </m:r>
                      <m:f>
                        <m:fPr>
                          <m:ctrlPr>
                            <a:rPr lang="en-US" sz="2400" b="0" i="1" smtClean="0">
                              <a:latin typeface="Cambria Math" panose="02040503050406030204" pitchFamily="18" charset="0"/>
                            </a:rPr>
                          </m:ctrlPr>
                        </m:fPr>
                        <m:num>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𝐸</m:t>
                              </m:r>
                            </m:e>
                            <m:sub>
                              <m:r>
                                <a:rPr lang="en-US" sz="2400" b="0" i="1" smtClean="0">
                                  <a:latin typeface="Cambria Math" panose="02040503050406030204" pitchFamily="18" charset="0"/>
                                </a:rPr>
                                <m:t>0</m:t>
                              </m:r>
                            </m:sub>
                          </m:sSub>
                          <m:r>
                            <a:rPr lang="en-US" sz="2400" b="0" i="1" smtClean="0">
                              <a:latin typeface="Cambria Math" panose="02040503050406030204" pitchFamily="18" charset="0"/>
                            </a:rPr>
                            <m:t>∗</m:t>
                          </m:r>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(1+</m:t>
                              </m:r>
                              <m:r>
                                <a:rPr lang="en-US" sz="2400" b="0" i="1" smtClean="0">
                                  <a:latin typeface="Cambria Math" panose="02040503050406030204" pitchFamily="18" charset="0"/>
                                </a:rPr>
                                <m:t>𝑔</m:t>
                              </m:r>
                              <m:r>
                                <a:rPr lang="en-US" sz="2400" b="0" i="1" smtClean="0">
                                  <a:latin typeface="Cambria Math" panose="02040503050406030204" pitchFamily="18" charset="0"/>
                                </a:rPr>
                                <m:t>)</m:t>
                              </m:r>
                            </m:e>
                            <m:sup>
                              <m:r>
                                <a:rPr lang="en-US" sz="2400" b="0" i="1" smtClean="0">
                                  <a:latin typeface="Cambria Math" panose="02040503050406030204" pitchFamily="18" charset="0"/>
                                </a:rPr>
                                <m:t>𝑡</m:t>
                              </m:r>
                            </m:sup>
                          </m:sSup>
                        </m:num>
                        <m:den>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(1+</m:t>
                              </m:r>
                              <m:r>
                                <a:rPr lang="en-US" sz="2400" b="0" i="1" smtClean="0">
                                  <a:latin typeface="Cambria Math" panose="02040503050406030204" pitchFamily="18" charset="0"/>
                                </a:rPr>
                                <m:t>𝑘</m:t>
                              </m:r>
                              <m:r>
                                <a:rPr lang="en-US" sz="2400" b="0" i="1" smtClean="0">
                                  <a:latin typeface="Cambria Math" panose="02040503050406030204" pitchFamily="18" charset="0"/>
                                </a:rPr>
                                <m:t>)</m:t>
                              </m:r>
                            </m:e>
                            <m:sup>
                              <m:r>
                                <a:rPr lang="en-US" sz="2400" b="0" i="1" smtClean="0">
                                  <a:latin typeface="Cambria Math" panose="02040503050406030204" pitchFamily="18" charset="0"/>
                                </a:rPr>
                                <m:t>𝑡</m:t>
                              </m:r>
                            </m:sup>
                          </m:sSup>
                        </m:den>
                      </m:f>
                      <m:r>
                        <a:rPr lang="en-US" sz="2400" b="0" i="1" smtClean="0">
                          <a:latin typeface="Cambria Math" panose="02040503050406030204" pitchFamily="18" charset="0"/>
                        </a:rPr>
                        <m:t>∗</m:t>
                      </m:r>
                      <m:r>
                        <a:rPr lang="en-US" sz="2400" b="0" i="1" smtClean="0">
                          <a:latin typeface="Cambria Math" panose="02040503050406030204" pitchFamily="18" charset="0"/>
                        </a:rPr>
                        <m:t>𝑀</m:t>
                      </m:r>
                      <m:r>
                        <a:rPr lang="en-US" sz="2400" b="0" i="1" smtClean="0">
                          <a:latin typeface="Cambria Math" panose="02040503050406030204" pitchFamily="18" charset="0"/>
                        </a:rPr>
                        <m:t>                    ⇒</m:t>
                      </m:r>
                    </m:oMath>
                  </m:oMathPara>
                </a14:m>
                <a:endParaRPr lang="en-US" sz="2400" dirty="0"/>
              </a:p>
            </p:txBody>
          </p:sp>
        </mc:Choice>
        <mc:Fallback xmlns="">
          <p:sp>
            <p:nvSpPr>
              <p:cNvPr id="6" name="Rectangle 5"/>
              <p:cNvSpPr>
                <a:spLocks noRot="1" noChangeAspect="1" noMove="1" noResize="1" noEditPoints="1" noAdjustHandles="1" noChangeArrowheads="1" noChangeShapeType="1" noTextEdit="1"/>
              </p:cNvSpPr>
              <p:nvPr/>
            </p:nvSpPr>
            <p:spPr>
              <a:xfrm>
                <a:off x="687977" y="3942804"/>
                <a:ext cx="4972345" cy="894476"/>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Rectangle 6"/>
              <p:cNvSpPr/>
              <p:nvPr/>
            </p:nvSpPr>
            <p:spPr>
              <a:xfrm>
                <a:off x="5281998" y="3774937"/>
                <a:ext cx="5477442" cy="1043555"/>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US" sz="2400" b="0" i="1" dirty="0" smtClean="0">
                              <a:latin typeface="Cambria Math" panose="02040503050406030204" pitchFamily="18" charset="0"/>
                            </a:rPr>
                          </m:ctrlPr>
                        </m:fPr>
                        <m:num>
                          <m:f>
                            <m:fPr>
                              <m:type m:val="skw"/>
                              <m:ctrlPr>
                                <a:rPr lang="en-US" sz="2400" b="0" i="1" dirty="0" smtClean="0">
                                  <a:latin typeface="Cambria Math" panose="02040503050406030204" pitchFamily="18" charset="0"/>
                                </a:rPr>
                              </m:ctrlPr>
                            </m:fPr>
                            <m:num>
                              <m:r>
                                <a:rPr lang="en-US" sz="2400" b="0" i="1" dirty="0" smtClean="0">
                                  <a:latin typeface="Cambria Math" panose="02040503050406030204" pitchFamily="18" charset="0"/>
                                </a:rPr>
                                <m:t>𝑃</m:t>
                              </m:r>
                            </m:num>
                            <m:den>
                              <m:sSub>
                                <m:sSubPr>
                                  <m:ctrlPr>
                                    <a:rPr lang="en-US" sz="2400" b="0" i="1" dirty="0" smtClean="0">
                                      <a:latin typeface="Cambria Math" panose="02040503050406030204" pitchFamily="18" charset="0"/>
                                    </a:rPr>
                                  </m:ctrlPr>
                                </m:sSubPr>
                                <m:e>
                                  <m:r>
                                    <a:rPr lang="en-US" sz="2400" b="0" i="1" dirty="0" smtClean="0">
                                      <a:latin typeface="Cambria Math" panose="02040503050406030204" pitchFamily="18" charset="0"/>
                                    </a:rPr>
                                    <m:t>𝐸</m:t>
                                  </m:r>
                                </m:e>
                                <m:sub>
                                  <m:r>
                                    <a:rPr lang="en-US" sz="2400" b="0" i="1" dirty="0" smtClean="0">
                                      <a:latin typeface="Cambria Math" panose="02040503050406030204" pitchFamily="18" charset="0"/>
                                    </a:rPr>
                                    <m:t>0</m:t>
                                  </m:r>
                                </m:sub>
                              </m:sSub>
                            </m:den>
                          </m:f>
                        </m:num>
                        <m:den>
                          <m:r>
                            <a:rPr lang="en-US" sz="2400" b="0" i="1" dirty="0" smtClean="0">
                              <a:latin typeface="Cambria Math" panose="02040503050406030204" pitchFamily="18" charset="0"/>
                            </a:rPr>
                            <m:t>𝑀</m:t>
                          </m:r>
                        </m:den>
                      </m:f>
                      <m:r>
                        <a:rPr lang="en-US" sz="2400" b="0" i="1" smtClean="0">
                          <a:latin typeface="Cambria Math" panose="02040503050406030204" pitchFamily="18" charset="0"/>
                        </a:rPr>
                        <m:t>= </m:t>
                      </m:r>
                      <m:f>
                        <m:fPr>
                          <m:ctrlPr>
                            <a:rPr lang="en-US" sz="2400" b="0" i="1" smtClean="0">
                              <a:latin typeface="Cambria Math" panose="02040503050406030204" pitchFamily="18" charset="0"/>
                            </a:rPr>
                          </m:ctrlPr>
                        </m:fPr>
                        <m:num>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(1+</m:t>
                              </m:r>
                              <m:r>
                                <a:rPr lang="en-US" sz="2400" b="0" i="1" smtClean="0">
                                  <a:latin typeface="Cambria Math" panose="02040503050406030204" pitchFamily="18" charset="0"/>
                                </a:rPr>
                                <m:t>𝑔</m:t>
                              </m:r>
                              <m:r>
                                <a:rPr lang="en-US" sz="2400" b="0" i="1" smtClean="0">
                                  <a:latin typeface="Cambria Math" panose="02040503050406030204" pitchFamily="18" charset="0"/>
                                </a:rPr>
                                <m:t>)</m:t>
                              </m:r>
                            </m:e>
                            <m:sup>
                              <m:r>
                                <a:rPr lang="en-US" sz="2400" b="0" i="1" smtClean="0">
                                  <a:latin typeface="Cambria Math" panose="02040503050406030204" pitchFamily="18" charset="0"/>
                                </a:rPr>
                                <m:t>𝑡</m:t>
                              </m:r>
                            </m:sup>
                          </m:sSup>
                        </m:num>
                        <m:den>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(1+</m:t>
                              </m:r>
                              <m:r>
                                <a:rPr lang="en-US" sz="2400" b="0" i="1" smtClean="0">
                                  <a:latin typeface="Cambria Math" panose="02040503050406030204" pitchFamily="18" charset="0"/>
                                </a:rPr>
                                <m:t>𝑘</m:t>
                              </m:r>
                              <m:r>
                                <a:rPr lang="en-US" sz="2400" b="0" i="1" smtClean="0">
                                  <a:latin typeface="Cambria Math" panose="02040503050406030204" pitchFamily="18" charset="0"/>
                                </a:rPr>
                                <m:t>)</m:t>
                              </m:r>
                            </m:e>
                            <m:sup>
                              <m:r>
                                <a:rPr lang="en-US" sz="2400" b="0" i="1" smtClean="0">
                                  <a:latin typeface="Cambria Math" panose="02040503050406030204" pitchFamily="18" charset="0"/>
                                </a:rPr>
                                <m:t>𝑡</m:t>
                              </m:r>
                            </m:sup>
                          </m:sSup>
                        </m:den>
                      </m:f>
                    </m:oMath>
                  </m:oMathPara>
                </a14:m>
                <a:endParaRPr lang="en-US" sz="2400" dirty="0"/>
              </a:p>
            </p:txBody>
          </p:sp>
        </mc:Choice>
        <mc:Fallback xmlns="">
          <p:sp>
            <p:nvSpPr>
              <p:cNvPr id="7" name="Rectangle 6"/>
              <p:cNvSpPr>
                <a:spLocks noRot="1" noChangeAspect="1" noMove="1" noResize="1" noEditPoints="1" noAdjustHandles="1" noChangeArrowheads="1" noChangeShapeType="1" noTextEdit="1"/>
              </p:cNvSpPr>
              <p:nvPr/>
            </p:nvSpPr>
            <p:spPr>
              <a:xfrm>
                <a:off x="5281998" y="3774937"/>
                <a:ext cx="5477442" cy="1043555"/>
              </a:xfrm>
              <a:prstGeom prst="rect">
                <a:avLst/>
              </a:prstGeom>
              <a:blipFill>
                <a:blip r:embed="rId4"/>
                <a:stretch>
                  <a:fillRect/>
                </a:stretch>
              </a:blipFill>
            </p:spPr>
            <p:txBody>
              <a:bodyPr/>
              <a:lstStyle/>
              <a:p>
                <a:r>
                  <a:rPr lang="en-US">
                    <a:noFill/>
                  </a:rPr>
                  <a:t> </a:t>
                </a:r>
              </a:p>
            </p:txBody>
          </p:sp>
        </mc:Fallback>
      </mc:AlternateContent>
      <p:sp>
        <p:nvSpPr>
          <p:cNvPr id="8" name="TextBox 7"/>
          <p:cNvSpPr txBox="1"/>
          <p:nvPr/>
        </p:nvSpPr>
        <p:spPr>
          <a:xfrm>
            <a:off x="687977" y="5153917"/>
            <a:ext cx="10816046" cy="1384995"/>
          </a:xfrm>
          <a:prstGeom prst="rect">
            <a:avLst/>
          </a:prstGeom>
          <a:noFill/>
        </p:spPr>
        <p:txBody>
          <a:bodyPr wrap="square" rtlCol="0">
            <a:spAutoFit/>
          </a:bodyPr>
          <a:lstStyle/>
          <a:p>
            <a:r>
              <a:rPr lang="en-US" sz="2800" dirty="0">
                <a:solidFill>
                  <a:srgbClr val="0070C0"/>
                </a:solidFill>
              </a:rPr>
              <a:t>When comparing a multiple to another company or to the market, you must consider the relative rates and the relative durations of above market growth.</a:t>
            </a:r>
          </a:p>
        </p:txBody>
      </p:sp>
    </p:spTree>
    <p:extLst>
      <p:ext uri="{BB962C8B-B14F-4D97-AF65-F5344CB8AC3E}">
        <p14:creationId xmlns:p14="http://schemas.microsoft.com/office/powerpoint/2010/main" val="420111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CC5689-E1EA-A748-AB94-B5B83EE5FB82}"/>
              </a:ext>
            </a:extLst>
          </p:cNvPr>
          <p:cNvSpPr>
            <a:spLocks noGrp="1"/>
          </p:cNvSpPr>
          <p:nvPr>
            <p:ph type="title"/>
          </p:nvPr>
        </p:nvSpPr>
        <p:spPr>
          <a:xfrm>
            <a:off x="838200" y="365125"/>
            <a:ext cx="10515600" cy="905535"/>
          </a:xfrm>
        </p:spPr>
        <p:txBody>
          <a:bodyPr/>
          <a:lstStyle/>
          <a:p>
            <a:r>
              <a:rPr lang="en-US" dirty="0">
                <a:solidFill>
                  <a:srgbClr val="FF0000"/>
                </a:solidFill>
                <a:latin typeface="+mn-lt"/>
              </a:rPr>
              <a:t>Question 5</a:t>
            </a:r>
            <a:r>
              <a:rPr lang="en-US" dirty="0">
                <a:latin typeface="+mn-lt"/>
              </a:rPr>
              <a:t>	</a:t>
            </a:r>
          </a:p>
        </p:txBody>
      </p:sp>
      <p:sp>
        <p:nvSpPr>
          <p:cNvPr id="3" name="Footer Placeholder 2">
            <a:extLst>
              <a:ext uri="{FF2B5EF4-FFF2-40B4-BE49-F238E27FC236}">
                <a16:creationId xmlns:a16="http://schemas.microsoft.com/office/drawing/2014/main" id="{85E47D18-D912-F548-A813-822DA67BC392}"/>
              </a:ext>
            </a:extLst>
          </p:cNvPr>
          <p:cNvSpPr>
            <a:spLocks noGrp="1"/>
          </p:cNvSpPr>
          <p:nvPr>
            <p:ph type="ftr" sz="quarter" idx="11"/>
          </p:nvPr>
        </p:nvSpPr>
        <p:spPr/>
        <p:txBody>
          <a:bodyPr/>
          <a:lstStyle/>
          <a:p>
            <a:r>
              <a:rPr lang="en-US"/>
              <a:t>Week 2 Slides (Chapter 6) FIN 3600 Adam Schor</a:t>
            </a:r>
          </a:p>
        </p:txBody>
      </p:sp>
      <p:sp>
        <p:nvSpPr>
          <p:cNvPr id="4" name="TextBox 3">
            <a:extLst>
              <a:ext uri="{FF2B5EF4-FFF2-40B4-BE49-F238E27FC236}">
                <a16:creationId xmlns:a16="http://schemas.microsoft.com/office/drawing/2014/main" id="{197A738A-A4D9-1E42-AA01-2CB2B6061C5E}"/>
              </a:ext>
            </a:extLst>
          </p:cNvPr>
          <p:cNvSpPr txBox="1"/>
          <p:nvPr/>
        </p:nvSpPr>
        <p:spPr>
          <a:xfrm>
            <a:off x="838200" y="1214377"/>
            <a:ext cx="10288979" cy="5693866"/>
          </a:xfrm>
          <a:prstGeom prst="rect">
            <a:avLst/>
          </a:prstGeom>
          <a:noFill/>
        </p:spPr>
        <p:txBody>
          <a:bodyPr wrap="square" rtlCol="0">
            <a:spAutoFit/>
          </a:bodyPr>
          <a:lstStyle/>
          <a:p>
            <a:r>
              <a:rPr lang="en-US" sz="2400" dirty="0"/>
              <a:t>What stock deserves a higher P/E multiple to trailing earnings given the data in this chart, which shows the rate and duration of super normal growth, before fading to a normal market rate of growth of 5%. Assume equal risk levels for each and no dividends.</a:t>
            </a:r>
          </a:p>
          <a:p>
            <a:endParaRPr lang="en-US" sz="2400" dirty="0"/>
          </a:p>
          <a:p>
            <a:endParaRPr lang="en-US" dirty="0"/>
          </a:p>
          <a:p>
            <a:endParaRPr lang="en-US" dirty="0"/>
          </a:p>
          <a:p>
            <a:endParaRPr lang="en-US" dirty="0"/>
          </a:p>
          <a:p>
            <a:endParaRPr lang="en-US" sz="4400" dirty="0"/>
          </a:p>
          <a:p>
            <a:r>
              <a:rPr lang="en-US" sz="4400" dirty="0">
                <a:solidFill>
                  <a:srgbClr val="FF0000"/>
                </a:solidFill>
              </a:rPr>
              <a:t>Question 6</a:t>
            </a:r>
          </a:p>
          <a:p>
            <a:endParaRPr lang="en-US" dirty="0"/>
          </a:p>
          <a:p>
            <a:r>
              <a:rPr lang="en-US" sz="2400" dirty="0"/>
              <a:t>If the market multiple is 18x trailing earnings, what would be today’s fair P/</a:t>
            </a:r>
            <a:r>
              <a:rPr lang="en-US" sz="2400" dirty="0" err="1"/>
              <a:t>Es</a:t>
            </a:r>
            <a:r>
              <a:rPr lang="en-US" sz="2400" dirty="0"/>
              <a:t> (on trailing earnings) for each stock. Use our formula.</a:t>
            </a:r>
          </a:p>
          <a:p>
            <a:endParaRPr lang="en-US" dirty="0"/>
          </a:p>
          <a:p>
            <a:endParaRPr lang="en-US" dirty="0"/>
          </a:p>
        </p:txBody>
      </p:sp>
      <p:graphicFrame>
        <p:nvGraphicFramePr>
          <p:cNvPr id="5" name="Table 4">
            <a:extLst>
              <a:ext uri="{FF2B5EF4-FFF2-40B4-BE49-F238E27FC236}">
                <a16:creationId xmlns:a16="http://schemas.microsoft.com/office/drawing/2014/main" id="{7044379B-D6EF-AA4A-9C17-2AB39B414AE9}"/>
              </a:ext>
            </a:extLst>
          </p:cNvPr>
          <p:cNvGraphicFramePr>
            <a:graphicFrameLocks noGrp="1"/>
          </p:cNvGraphicFramePr>
          <p:nvPr>
            <p:extLst>
              <p:ext uri="{D42A27DB-BD31-4B8C-83A1-F6EECF244321}">
                <p14:modId xmlns:p14="http://schemas.microsoft.com/office/powerpoint/2010/main" val="3490629180"/>
              </p:ext>
            </p:extLst>
          </p:nvPr>
        </p:nvGraphicFramePr>
        <p:xfrm>
          <a:off x="838200" y="2769012"/>
          <a:ext cx="6096000" cy="175260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2157804097"/>
                    </a:ext>
                  </a:extLst>
                </a:gridCol>
                <a:gridCol w="2032000">
                  <a:extLst>
                    <a:ext uri="{9D8B030D-6E8A-4147-A177-3AD203B41FA5}">
                      <a16:colId xmlns:a16="http://schemas.microsoft.com/office/drawing/2014/main" val="1800729409"/>
                    </a:ext>
                  </a:extLst>
                </a:gridCol>
                <a:gridCol w="2032000">
                  <a:extLst>
                    <a:ext uri="{9D8B030D-6E8A-4147-A177-3AD203B41FA5}">
                      <a16:colId xmlns:a16="http://schemas.microsoft.com/office/drawing/2014/main" val="4249665335"/>
                    </a:ext>
                  </a:extLst>
                </a:gridCol>
              </a:tblGrid>
              <a:tr h="370840">
                <a:tc>
                  <a:txBody>
                    <a:bodyPr/>
                    <a:lstStyle/>
                    <a:p>
                      <a:r>
                        <a:rPr lang="en-US" dirty="0"/>
                        <a:t>Stock</a:t>
                      </a:r>
                    </a:p>
                  </a:txBody>
                  <a:tcPr/>
                </a:tc>
                <a:tc>
                  <a:txBody>
                    <a:bodyPr/>
                    <a:lstStyle/>
                    <a:p>
                      <a:r>
                        <a:rPr lang="en-US" dirty="0"/>
                        <a:t>Super Normal Growth Rate</a:t>
                      </a:r>
                    </a:p>
                  </a:txBody>
                  <a:tcPr/>
                </a:tc>
                <a:tc>
                  <a:txBody>
                    <a:bodyPr/>
                    <a:lstStyle/>
                    <a:p>
                      <a:r>
                        <a:rPr lang="en-US" dirty="0"/>
                        <a:t>Years of Super Normal Growth</a:t>
                      </a:r>
                    </a:p>
                  </a:txBody>
                  <a:tcPr/>
                </a:tc>
                <a:extLst>
                  <a:ext uri="{0D108BD9-81ED-4DB2-BD59-A6C34878D82A}">
                    <a16:rowId xmlns:a16="http://schemas.microsoft.com/office/drawing/2014/main" val="2589971261"/>
                  </a:ext>
                </a:extLst>
              </a:tr>
              <a:tr h="370840">
                <a:tc>
                  <a:txBody>
                    <a:bodyPr/>
                    <a:lstStyle/>
                    <a:p>
                      <a:pPr algn="ctr"/>
                      <a:r>
                        <a:rPr lang="en-US" dirty="0"/>
                        <a:t>A</a:t>
                      </a:r>
                    </a:p>
                  </a:txBody>
                  <a:tcPr/>
                </a:tc>
                <a:tc>
                  <a:txBody>
                    <a:bodyPr/>
                    <a:lstStyle/>
                    <a:p>
                      <a:pPr algn="ctr"/>
                      <a:r>
                        <a:rPr lang="en-US" dirty="0"/>
                        <a:t>15%</a:t>
                      </a:r>
                    </a:p>
                  </a:txBody>
                  <a:tcPr/>
                </a:tc>
                <a:tc>
                  <a:txBody>
                    <a:bodyPr/>
                    <a:lstStyle/>
                    <a:p>
                      <a:pPr algn="ctr"/>
                      <a:r>
                        <a:rPr lang="en-US" dirty="0"/>
                        <a:t>2</a:t>
                      </a:r>
                    </a:p>
                  </a:txBody>
                  <a:tcPr/>
                </a:tc>
                <a:extLst>
                  <a:ext uri="{0D108BD9-81ED-4DB2-BD59-A6C34878D82A}">
                    <a16:rowId xmlns:a16="http://schemas.microsoft.com/office/drawing/2014/main" val="3595684820"/>
                  </a:ext>
                </a:extLst>
              </a:tr>
              <a:tr h="370840">
                <a:tc>
                  <a:txBody>
                    <a:bodyPr/>
                    <a:lstStyle/>
                    <a:p>
                      <a:pPr algn="ctr"/>
                      <a:r>
                        <a:rPr lang="en-US" dirty="0"/>
                        <a:t>B</a:t>
                      </a:r>
                    </a:p>
                  </a:txBody>
                  <a:tcPr/>
                </a:tc>
                <a:tc>
                  <a:txBody>
                    <a:bodyPr/>
                    <a:lstStyle/>
                    <a:p>
                      <a:pPr algn="ctr"/>
                      <a:r>
                        <a:rPr lang="en-US" dirty="0"/>
                        <a:t>12%</a:t>
                      </a:r>
                    </a:p>
                  </a:txBody>
                  <a:tcPr/>
                </a:tc>
                <a:tc>
                  <a:txBody>
                    <a:bodyPr/>
                    <a:lstStyle/>
                    <a:p>
                      <a:pPr algn="ctr"/>
                      <a:r>
                        <a:rPr lang="en-US" dirty="0"/>
                        <a:t>5</a:t>
                      </a:r>
                    </a:p>
                  </a:txBody>
                  <a:tcPr/>
                </a:tc>
                <a:extLst>
                  <a:ext uri="{0D108BD9-81ED-4DB2-BD59-A6C34878D82A}">
                    <a16:rowId xmlns:a16="http://schemas.microsoft.com/office/drawing/2014/main" val="2436506397"/>
                  </a:ext>
                </a:extLst>
              </a:tr>
              <a:tr h="370840">
                <a:tc>
                  <a:txBody>
                    <a:bodyPr/>
                    <a:lstStyle/>
                    <a:p>
                      <a:pPr algn="ctr"/>
                      <a:r>
                        <a:rPr lang="en-US" dirty="0"/>
                        <a:t>C</a:t>
                      </a:r>
                    </a:p>
                  </a:txBody>
                  <a:tcPr/>
                </a:tc>
                <a:tc>
                  <a:txBody>
                    <a:bodyPr/>
                    <a:lstStyle/>
                    <a:p>
                      <a:pPr algn="ctr"/>
                      <a:r>
                        <a:rPr lang="en-US" dirty="0"/>
                        <a:t>9%</a:t>
                      </a:r>
                    </a:p>
                  </a:txBody>
                  <a:tcPr/>
                </a:tc>
                <a:tc>
                  <a:txBody>
                    <a:bodyPr/>
                    <a:lstStyle/>
                    <a:p>
                      <a:pPr algn="ctr"/>
                      <a:r>
                        <a:rPr lang="en-US" dirty="0"/>
                        <a:t>10</a:t>
                      </a:r>
                    </a:p>
                  </a:txBody>
                  <a:tcPr/>
                </a:tc>
                <a:extLst>
                  <a:ext uri="{0D108BD9-81ED-4DB2-BD59-A6C34878D82A}">
                    <a16:rowId xmlns:a16="http://schemas.microsoft.com/office/drawing/2014/main" val="982191672"/>
                  </a:ext>
                </a:extLst>
              </a:tr>
            </a:tbl>
          </a:graphicData>
        </a:graphic>
      </p:graphicFrame>
    </p:spTree>
    <p:extLst>
      <p:ext uri="{BB962C8B-B14F-4D97-AF65-F5344CB8AC3E}">
        <p14:creationId xmlns:p14="http://schemas.microsoft.com/office/powerpoint/2010/main" val="9248135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731520" y="493078"/>
            <a:ext cx="11216640" cy="5785802"/>
          </a:xfrm>
        </p:spPr>
        <p:txBody>
          <a:bodyPr>
            <a:normAutofit/>
          </a:bodyPr>
          <a:lstStyle/>
          <a:p>
            <a:pPr algn="l"/>
            <a:r>
              <a:rPr lang="en-US" sz="4000" dirty="0"/>
              <a:t>How to test your P/E or EV multiples	</a:t>
            </a:r>
          </a:p>
          <a:p>
            <a:pPr marL="342900" indent="-342900" algn="l">
              <a:buFont typeface="Arial" panose="020B0604020202020204" pitchFamily="34" charset="0"/>
              <a:buChar char="•"/>
            </a:pPr>
            <a:r>
              <a:rPr lang="en-US" sz="4000" dirty="0"/>
              <a:t>Compare to similar companies but adjust for:</a:t>
            </a:r>
          </a:p>
          <a:p>
            <a:pPr marL="800100" lvl="1" indent="-342900" algn="l">
              <a:buFont typeface="Arial" panose="020B0604020202020204" pitchFamily="34" charset="0"/>
              <a:buChar char="•"/>
            </a:pPr>
            <a:r>
              <a:rPr lang="en-US" sz="3600" dirty="0"/>
              <a:t>Growth Rate</a:t>
            </a:r>
          </a:p>
          <a:p>
            <a:pPr marL="800100" lvl="1" indent="-342900" algn="l">
              <a:buFont typeface="Arial" panose="020B0604020202020204" pitchFamily="34" charset="0"/>
              <a:buChar char="•"/>
            </a:pPr>
            <a:r>
              <a:rPr lang="en-US" sz="3600" dirty="0"/>
              <a:t>Risk</a:t>
            </a:r>
          </a:p>
          <a:p>
            <a:pPr marL="800100" lvl="1" indent="-342900" algn="l">
              <a:buFont typeface="Arial" panose="020B0604020202020204" pitchFamily="34" charset="0"/>
              <a:buChar char="•"/>
            </a:pPr>
            <a:r>
              <a:rPr lang="en-US" sz="3600" dirty="0"/>
              <a:t>Time</a:t>
            </a:r>
          </a:p>
          <a:p>
            <a:pPr marL="342900" indent="-342900" algn="l">
              <a:buFont typeface="Arial" panose="020B0604020202020204" pitchFamily="34" charset="0"/>
              <a:buChar char="•"/>
            </a:pPr>
            <a:endParaRPr lang="en-US" sz="4000" dirty="0"/>
          </a:p>
          <a:p>
            <a:pPr marL="342900" indent="-342900" algn="l">
              <a:buFont typeface="Arial" panose="020B0604020202020204" pitchFamily="34" charset="0"/>
              <a:buChar char="•"/>
            </a:pPr>
            <a:r>
              <a:rPr lang="en-US" sz="4000" dirty="0"/>
              <a:t>P/B, Sum of the parts, NAV are derivatives of these two measures.</a:t>
            </a:r>
          </a:p>
        </p:txBody>
      </p:sp>
      <p:sp>
        <p:nvSpPr>
          <p:cNvPr id="3" name="Footer Placeholder 2"/>
          <p:cNvSpPr>
            <a:spLocks noGrp="1"/>
          </p:cNvSpPr>
          <p:nvPr>
            <p:ph type="ftr" sz="quarter" idx="11"/>
          </p:nvPr>
        </p:nvSpPr>
        <p:spPr/>
        <p:txBody>
          <a:bodyPr/>
          <a:lstStyle/>
          <a:p>
            <a:r>
              <a:rPr lang="en-US"/>
              <a:t>Week 2 Slides (Chapter 6) FIN 3600 Adam Schor</a:t>
            </a:r>
          </a:p>
        </p:txBody>
      </p:sp>
    </p:spTree>
    <p:extLst>
      <p:ext uri="{BB962C8B-B14F-4D97-AF65-F5344CB8AC3E}">
        <p14:creationId xmlns:p14="http://schemas.microsoft.com/office/powerpoint/2010/main" val="743079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latin typeface="+mn-lt"/>
              </a:rPr>
              <a:t>Question 7</a:t>
            </a:r>
          </a:p>
        </p:txBody>
      </p:sp>
      <p:sp>
        <p:nvSpPr>
          <p:cNvPr id="3" name="Content Placeholder 2"/>
          <p:cNvSpPr>
            <a:spLocks noGrp="1"/>
          </p:cNvSpPr>
          <p:nvPr>
            <p:ph idx="1"/>
          </p:nvPr>
        </p:nvSpPr>
        <p:spPr>
          <a:xfrm>
            <a:off x="1138989" y="1775493"/>
            <a:ext cx="10515600" cy="4351338"/>
          </a:xfrm>
        </p:spPr>
        <p:txBody>
          <a:bodyPr/>
          <a:lstStyle/>
          <a:p>
            <a:r>
              <a:rPr lang="en-US" dirty="0"/>
              <a:t>Choose three stocks and value each with either the DDM and DCF Model. Be sure to use each formula at least once among the three stocks. Make a buy or sell recommendation. Create a $1,000 </a:t>
            </a:r>
            <a:r>
              <a:rPr lang="en-US" u="sng" dirty="0"/>
              <a:t>paper</a:t>
            </a:r>
            <a:r>
              <a:rPr lang="en-US" dirty="0"/>
              <a:t> portfolio and allocate it among your three stocks.</a:t>
            </a:r>
          </a:p>
          <a:p>
            <a:endParaRPr lang="en-US" dirty="0"/>
          </a:p>
          <a:p>
            <a:r>
              <a:rPr lang="en-US" i="1" dirty="0"/>
              <a:t>Note that we’ll return to these stocks over the course of the semester. Pick companies where you have an interest, where basic information is available and that are reasonably easy to model and understand. I would suggest you avoid banks, insurance companies and diversified conglomerates.</a:t>
            </a:r>
          </a:p>
        </p:txBody>
      </p:sp>
      <p:sp>
        <p:nvSpPr>
          <p:cNvPr id="4" name="Footer Placeholder 3"/>
          <p:cNvSpPr>
            <a:spLocks noGrp="1"/>
          </p:cNvSpPr>
          <p:nvPr>
            <p:ph type="ftr" sz="quarter" idx="11"/>
          </p:nvPr>
        </p:nvSpPr>
        <p:spPr/>
        <p:txBody>
          <a:bodyPr/>
          <a:lstStyle/>
          <a:p>
            <a:r>
              <a:rPr lang="en-US"/>
              <a:t>Week 2 Slides (Chapter 6) FIN 3600 Adam Schor</a:t>
            </a:r>
          </a:p>
        </p:txBody>
      </p:sp>
    </p:spTree>
    <p:extLst>
      <p:ext uri="{BB962C8B-B14F-4D97-AF65-F5344CB8AC3E}">
        <p14:creationId xmlns:p14="http://schemas.microsoft.com/office/powerpoint/2010/main" val="39321167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818</TotalTime>
  <Words>4609</Words>
  <Application>Microsoft Office PowerPoint</Application>
  <PresentationFormat>Widescreen</PresentationFormat>
  <Paragraphs>438</Paragraphs>
  <Slides>29</Slides>
  <Notes>16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29</vt:i4>
      </vt:variant>
    </vt:vector>
  </HeadingPairs>
  <TitlesOfParts>
    <vt:vector size="35" baseType="lpstr">
      <vt:lpstr>Arial</vt:lpstr>
      <vt:lpstr>Calibri</vt:lpstr>
      <vt:lpstr>Calibri Light</vt:lpstr>
      <vt:lpstr>Cambria Math</vt:lpstr>
      <vt:lpstr>Wingdings</vt:lpstr>
      <vt:lpstr>Office Theme</vt:lpstr>
      <vt:lpstr>Investments 3600 Adam Schor Week 2 Lecture Slides</vt:lpstr>
      <vt:lpstr>PowerPoint Presentation</vt:lpstr>
      <vt:lpstr>PowerPoint Presentation</vt:lpstr>
      <vt:lpstr>PowerPoint Presentation</vt:lpstr>
      <vt:lpstr>PowerPoint Presentation</vt:lpstr>
      <vt:lpstr>Dividend Discount Model </vt:lpstr>
      <vt:lpstr>Question 1</vt:lpstr>
      <vt:lpstr>Answer 1 </vt:lpstr>
      <vt:lpstr>Question 2</vt:lpstr>
      <vt:lpstr>Answer 2</vt:lpstr>
      <vt:lpstr>PowerPoint Presentation</vt:lpstr>
      <vt:lpstr>PowerPoint Presentation</vt:lpstr>
      <vt:lpstr>Question 3</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DCF Conclusion</vt:lpstr>
      <vt:lpstr>Question 4  Use a DCF model and the following data to estimate the per share value</vt:lpstr>
      <vt:lpstr>PowerPoint Presentation</vt:lpstr>
      <vt:lpstr>PowerPoint Presentation</vt:lpstr>
      <vt:lpstr>How to tie growth, risk and time</vt:lpstr>
      <vt:lpstr>Question 5 </vt:lpstr>
      <vt:lpstr>PowerPoint Presentation</vt:lpstr>
      <vt:lpstr>Question 7</vt:lpstr>
    </vt:vector>
  </TitlesOfParts>
  <Company>Metropolitan State University of Denver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Schor, Adam</dc:creator>
  <cp:lastModifiedBy>janetrharris harris</cp:lastModifiedBy>
  <cp:revision>43</cp:revision>
  <cp:lastPrinted>2018-08-27T16:18:32Z</cp:lastPrinted>
  <dcterms:created xsi:type="dcterms:W3CDTF">2018-08-20T01:40:01Z</dcterms:created>
  <dcterms:modified xsi:type="dcterms:W3CDTF">2018-08-30T19:09:52Z</dcterms:modified>
</cp:coreProperties>
</file>